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8" r:id="rId10"/>
    <p:sldId id="269" r:id="rId11"/>
    <p:sldId id="267" r:id="rId12"/>
    <p:sldId id="263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F2"/>
    <a:srgbClr val="C9B2E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1" autoAdjust="0"/>
    <p:restoredTop sz="94660"/>
  </p:normalViewPr>
  <p:slideViewPr>
    <p:cSldViewPr snapToGrid="0">
      <p:cViewPr>
        <p:scale>
          <a:sx n="50" d="100"/>
          <a:sy n="50" d="100"/>
        </p:scale>
        <p:origin x="1421" y="-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6045-34CA-4468-9B11-73680EFCD48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06365-8D78-4491-91BD-05852D214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3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06365-8D78-4491-91BD-05852D2146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9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6B50-8F68-426A-BC1E-8169BB3B0EB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5EFB-53F9-4532-B17E-B61D9C3BA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38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6B50-8F68-426A-BC1E-8169BB3B0EB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5EFB-53F9-4532-B17E-B61D9C3BA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5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6B50-8F68-426A-BC1E-8169BB3B0EB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5EFB-53F9-4532-B17E-B61D9C3BA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9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6B50-8F68-426A-BC1E-8169BB3B0EB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5EFB-53F9-4532-B17E-B61D9C3BA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6B50-8F68-426A-BC1E-8169BB3B0EB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5EFB-53F9-4532-B17E-B61D9C3BA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9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6B50-8F68-426A-BC1E-8169BB3B0EB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5EFB-53F9-4532-B17E-B61D9C3BA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0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6B50-8F68-426A-BC1E-8169BB3B0EB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5EFB-53F9-4532-B17E-B61D9C3BA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7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6B50-8F68-426A-BC1E-8169BB3B0EB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5EFB-53F9-4532-B17E-B61D9C3BA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1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6B50-8F68-426A-BC1E-8169BB3B0EB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5EFB-53F9-4532-B17E-B61D9C3BA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0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6B50-8F68-426A-BC1E-8169BB3B0EB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5EFB-53F9-4532-B17E-B61D9C3BA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6B50-8F68-426A-BC1E-8169BB3B0EB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5EFB-53F9-4532-B17E-B61D9C3BA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7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56B50-8F68-426A-BC1E-8169BB3B0EB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05EFB-53F9-4532-B17E-B61D9C3BA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159000"/>
                    </a14:imgEffect>
                    <a14:imgEffect>
                      <a14:brightnessContrast bright="5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984"/>
            <a:ext cx="12192000" cy="7404984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stA="0" endPos="65000" dist="50800" dir="5400000" sy="-100000" algn="bl" rotWithShape="0"/>
            <a:softEdge rad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4313" y="578734"/>
            <a:ext cx="9780607" cy="2523281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Изучение проблем использования современных соляриев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2021" y="3618243"/>
            <a:ext cx="5085144" cy="27890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6000">
                <a:schemeClr val="bg1"/>
              </a:gs>
              <a:gs pos="85000">
                <a:srgbClr val="FFD6F2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Автор: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     Ненашева </a:t>
            </a:r>
            <a:r>
              <a:rPr lang="ru-RU" sz="2400" dirty="0">
                <a:solidFill>
                  <a:srgbClr val="002060"/>
                </a:solidFill>
              </a:rPr>
              <a:t>Анна </a:t>
            </a:r>
            <a:r>
              <a:rPr lang="ru-RU" sz="2400" dirty="0" smtClean="0">
                <a:solidFill>
                  <a:srgbClr val="002060"/>
                </a:solidFill>
              </a:rPr>
              <a:t>  Вячеславовна</a:t>
            </a:r>
            <a:r>
              <a:rPr lang="ru-RU" sz="2400" dirty="0">
                <a:solidFill>
                  <a:srgbClr val="002060"/>
                </a:solidFill>
              </a:rPr>
              <a:t>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учащаяся </a:t>
            </a:r>
            <a:r>
              <a:rPr lang="ru-RU" sz="2400" dirty="0">
                <a:solidFill>
                  <a:srgbClr val="002060"/>
                </a:solidFill>
              </a:rPr>
              <a:t>МАОУ СОШ №12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г</a:t>
            </a:r>
            <a:r>
              <a:rPr lang="ru-RU" sz="2400" dirty="0">
                <a:solidFill>
                  <a:srgbClr val="002060"/>
                </a:solidFill>
              </a:rPr>
              <a:t>. Славянска-на-Кубани,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ученица </a:t>
            </a:r>
            <a:r>
              <a:rPr lang="ru-RU" sz="2400" dirty="0">
                <a:solidFill>
                  <a:srgbClr val="002060"/>
                </a:solidFill>
              </a:rPr>
              <a:t>10 «А» класса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5853" y="3618243"/>
            <a:ext cx="4898021" cy="28036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6000">
                <a:schemeClr val="bg1"/>
              </a:gs>
              <a:gs pos="85000">
                <a:srgbClr val="FFD6F2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          Руководитель:</a:t>
            </a:r>
          </a:p>
          <a:p>
            <a:pPr algn="just"/>
            <a:endParaRPr lang="ru-RU" sz="2800" b="1" dirty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    Титаренко </a:t>
            </a:r>
            <a:r>
              <a:rPr lang="ru-RU" sz="2400" dirty="0">
                <a:solidFill>
                  <a:srgbClr val="002060"/>
                </a:solidFill>
              </a:rPr>
              <a:t>Лариса Борисовна,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учитель </a:t>
            </a:r>
            <a:r>
              <a:rPr lang="ru-RU" sz="2400" dirty="0">
                <a:solidFill>
                  <a:srgbClr val="002060"/>
                </a:solidFill>
              </a:rPr>
              <a:t>физики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     МАОУ </a:t>
            </a:r>
            <a:r>
              <a:rPr lang="ru-RU" sz="2400" dirty="0">
                <a:solidFill>
                  <a:srgbClr val="002060"/>
                </a:solidFill>
              </a:rPr>
              <a:t>СОШ </a:t>
            </a:r>
            <a:r>
              <a:rPr lang="ru-RU" sz="2400" dirty="0" smtClean="0">
                <a:solidFill>
                  <a:srgbClr val="002060"/>
                </a:solidFill>
              </a:rPr>
              <a:t>№</a:t>
            </a:r>
            <a:r>
              <a:rPr lang="ru-RU" sz="2400" dirty="0">
                <a:solidFill>
                  <a:srgbClr val="002060"/>
                </a:solidFill>
              </a:rPr>
              <a:t>12</a:t>
            </a:r>
          </a:p>
          <a:p>
            <a:pPr algn="ctr"/>
            <a:r>
              <a:rPr lang="ru-RU" sz="2000" dirty="0"/>
              <a:t> 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1073" y="-46299"/>
            <a:ext cx="45719" cy="46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03357" y="4338300"/>
            <a:ext cx="4722471" cy="195778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89926" y="4403669"/>
            <a:ext cx="4629874" cy="189241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5853" y="374884"/>
            <a:ext cx="10203084" cy="298177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89927" y="500686"/>
            <a:ext cx="9935902" cy="268143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159000"/>
                    </a14:imgEffect>
                    <a14:imgEffect>
                      <a14:brightnessContrast bright="5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0557"/>
            <a:ext cx="12192000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stA="0" endPos="0" dist="50800" dir="5400000" sy="-100000" algn="bl" rotWithShape="0"/>
            <a:softEdge rad="0"/>
          </a:effectLst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1972596" y="358298"/>
            <a:ext cx="8246807" cy="1232089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Недостатки домашнего солярия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396240" y="1918129"/>
            <a:ext cx="11353800" cy="4635071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33000">
                <a:schemeClr val="accent1">
                  <a:lumMod val="5000"/>
                  <a:lumOff val="95000"/>
                </a:schemeClr>
              </a:gs>
              <a:gs pos="100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5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всегда получается равномерный </a:t>
            </a:r>
            <a:r>
              <a:rPr lang="ru-RU" dirty="0" smtClean="0">
                <a:solidFill>
                  <a:srgbClr val="002060"/>
                </a:solidFill>
              </a:rPr>
              <a:t>загар</a:t>
            </a:r>
          </a:p>
          <a:p>
            <a:pPr marL="0" indent="0" algn="just">
              <a:lnSpc>
                <a:spcPct val="135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  2. Из-за </a:t>
            </a:r>
            <a:r>
              <a:rPr lang="ru-RU" dirty="0">
                <a:solidFill>
                  <a:srgbClr val="002060"/>
                </a:solidFill>
              </a:rPr>
              <a:t>небольшой мощности ультрафиолетовых лап потребуется </a:t>
            </a:r>
            <a:r>
              <a:rPr lang="ru-RU" b="1" dirty="0">
                <a:solidFill>
                  <a:srgbClr val="002060"/>
                </a:solidFill>
              </a:rPr>
              <a:t>больше сеансов</a:t>
            </a:r>
            <a:r>
              <a:rPr lang="ru-RU" dirty="0">
                <a:solidFill>
                  <a:srgbClr val="002060"/>
                </a:solidFill>
              </a:rPr>
              <a:t>, чем в профессиональном солярии, чтобы получить желаемый цвет </a:t>
            </a:r>
            <a:r>
              <a:rPr lang="ru-RU" dirty="0" smtClean="0">
                <a:solidFill>
                  <a:srgbClr val="002060"/>
                </a:solidFill>
              </a:rPr>
              <a:t>кожи</a:t>
            </a:r>
          </a:p>
          <a:p>
            <a:pPr marL="0" indent="0" algn="just">
              <a:lnSpc>
                <a:spcPct val="135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  3. Так </a:t>
            </a:r>
            <a:r>
              <a:rPr lang="ru-RU" dirty="0">
                <a:solidFill>
                  <a:srgbClr val="002060"/>
                </a:solidFill>
              </a:rPr>
              <a:t>как домашний солярий находится в постоянном доступе, то из-за его частого использования могут появиться </a:t>
            </a:r>
            <a:r>
              <a:rPr lang="ru-RU" b="1" dirty="0">
                <a:solidFill>
                  <a:srgbClr val="002060"/>
                </a:solidFill>
              </a:rPr>
              <a:t>злокачественные новообразования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080" y="1825624"/>
            <a:ext cx="11643360" cy="4879976"/>
          </a:xfrm>
          <a:prstGeom prst="rect">
            <a:avLst/>
          </a:prstGeom>
          <a:noFill/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159000"/>
                    </a14:imgEffect>
                    <a14:imgEffect>
                      <a14:brightnessContrast bright="5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922" y="0"/>
            <a:ext cx="12192000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stA="0" endPos="65000" dist="50800" dir="5400000" sy="-100000" algn="bl" rotWithShape="0"/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19440"/>
              </p:ext>
            </p:extLst>
          </p:nvPr>
        </p:nvGraphicFramePr>
        <p:xfrm>
          <a:off x="1112515" y="1697514"/>
          <a:ext cx="10241284" cy="4627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0642">
                  <a:extLst>
                    <a:ext uri="{9D8B030D-6E8A-4147-A177-3AD203B41FA5}">
                      <a16:colId xmlns:a16="http://schemas.microsoft.com/office/drawing/2014/main" val="1990792738"/>
                    </a:ext>
                  </a:extLst>
                </a:gridCol>
                <a:gridCol w="5120642">
                  <a:extLst>
                    <a:ext uri="{9D8B030D-6E8A-4147-A177-3AD203B41FA5}">
                      <a16:colId xmlns:a16="http://schemas.microsoft.com/office/drawing/2014/main" val="2424310443"/>
                    </a:ext>
                  </a:extLst>
                </a:gridCol>
              </a:tblGrid>
              <a:tr h="472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Название материала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цена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5333064"/>
                  </a:ext>
                </a:extLst>
              </a:tr>
              <a:tr h="622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Сетевой кабель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3000 рублей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825414"/>
                  </a:ext>
                </a:extLst>
              </a:tr>
              <a:tr h="4725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Пульт - таймер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2000 рублей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884692"/>
                  </a:ext>
                </a:extLst>
              </a:tr>
              <a:tr h="4725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Турбина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3300 рублей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4920016"/>
                  </a:ext>
                </a:extLst>
              </a:tr>
              <a:tr h="4725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Кнопка (старт – стоп)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500 рублей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1402020"/>
                  </a:ext>
                </a:extLst>
              </a:tr>
              <a:tr h="4725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Регулятор освещения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1500 рублей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4804012"/>
                  </a:ext>
                </a:extLst>
              </a:tr>
              <a:tr h="4725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Вентилятор обдува тела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3000 рублей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773402"/>
                  </a:ext>
                </a:extLst>
              </a:tr>
              <a:tr h="5716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Лампы для солярия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3000 рублей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581508"/>
                  </a:ext>
                </a:extLst>
              </a:tr>
              <a:tr h="59768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                                                                 Итог:  16 300 рублей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4508"/>
                  </a:ext>
                </a:extLst>
              </a:tr>
            </a:tbl>
          </a:graphicData>
        </a:graphic>
      </p:graphicFrame>
      <p:sp>
        <p:nvSpPr>
          <p:cNvPr id="6" name="Заголовок 6"/>
          <p:cNvSpPr txBox="1">
            <a:spLocks/>
          </p:cNvSpPr>
          <p:nvPr/>
        </p:nvSpPr>
        <p:spPr>
          <a:xfrm>
            <a:off x="1972597" y="358299"/>
            <a:ext cx="8222963" cy="860901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Разработка схемы домашнего солярия 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148013" y="2827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1447800"/>
            <a:ext cx="10759440" cy="5166360"/>
          </a:xfrm>
          <a:prstGeom prst="rect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5360" y="1600200"/>
            <a:ext cx="10515600" cy="4861560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159000"/>
                    </a14:imgEffect>
                    <a14:imgEffect>
                      <a14:brightnessContrast bright="5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922" y="0"/>
            <a:ext cx="12192000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stA="0" endPos="65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049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159000"/>
                    </a14:imgEffect>
                    <a14:imgEffect>
                      <a14:brightnessContrast bright="5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922" y="0"/>
            <a:ext cx="12192000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stA="0" endPos="65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6289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saturation sat="159000"/>
                    </a14:imgEffect>
                    <a14:imgEffect>
                      <a14:brightnessContrast bright="5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0557"/>
            <a:ext cx="12192000" cy="6858000"/>
          </a:xfrm>
          <a:prstGeom prst="rect">
            <a:avLst/>
          </a:prstGeom>
          <a:effectLst>
            <a:glow>
              <a:schemeClr val="accent1"/>
            </a:glow>
            <a:outerShdw dist="50800" dir="5400000" algn="ctr" rotWithShape="0">
              <a:srgbClr val="000000"/>
            </a:outerShdw>
            <a:reflection blurRad="1270000" stA="0" endPos="62000" dir="5400000" sy="-100000" algn="bl" rotWithShape="0"/>
            <a:softEdge rad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7624" y="567600"/>
            <a:ext cx="3296240" cy="1055551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Цель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6230" y="2958656"/>
            <a:ext cx="9104877" cy="29544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6000">
                <a:schemeClr val="bg1"/>
              </a:gs>
              <a:gs pos="85000">
                <a:srgbClr val="FFD6F2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 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4843" y="3165189"/>
            <a:ext cx="86218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сследование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влияния ультрафиолета на человеческий организм и людей с разными типами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кожи;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 солярия.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05421" y="2661392"/>
            <a:ext cx="9697041" cy="3515571"/>
          </a:xfrm>
          <a:prstGeom prst="rect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43753" y="365126"/>
            <a:ext cx="3716215" cy="1460500"/>
          </a:xfrm>
          <a:prstGeom prst="rect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41121" y="2813793"/>
            <a:ext cx="9403079" cy="3221247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159000"/>
                    </a14:imgEffect>
                    <a14:imgEffect>
                      <a14:brightnessContrast bright="5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57"/>
            <a:ext cx="12192000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stA="0" endPos="65000" dist="50800" dir="5400000" sy="-100000" algn="bl" rotWithShape="0"/>
            <a:softEdge rad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0548" y="598096"/>
            <a:ext cx="3296240" cy="1055551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Задачи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3561" y="2938476"/>
            <a:ext cx="9104877" cy="2954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6000">
                <a:schemeClr val="bg1"/>
              </a:gs>
              <a:gs pos="62000">
                <a:srgbClr val="FFD6F2"/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 </a:t>
            </a:r>
          </a:p>
          <a:p>
            <a:r>
              <a:rPr lang="ru-RU" sz="2000" dirty="0">
                <a:solidFill>
                  <a:schemeClr val="tx1"/>
                </a:solidFill>
              </a:rPr>
              <a:t>1.Собрать и проанализировать информацию по вопросам проекта.</a:t>
            </a:r>
          </a:p>
          <a:p>
            <a:r>
              <a:rPr lang="ru-RU" sz="2000" dirty="0">
                <a:solidFill>
                  <a:schemeClr val="tx1"/>
                </a:solidFill>
              </a:rPr>
              <a:t>2. Рассмотреть виды ультрафиолетового излучения и его воздействие на организм человека.</a:t>
            </a:r>
          </a:p>
          <a:p>
            <a:r>
              <a:rPr lang="ru-RU" sz="2000" dirty="0">
                <a:solidFill>
                  <a:schemeClr val="tx1"/>
                </a:solidFill>
              </a:rPr>
              <a:t>3. Изучить различные виды соляриев, рассмотреть их положительные и отрицательные стороны.</a:t>
            </a:r>
          </a:p>
          <a:p>
            <a:r>
              <a:rPr lang="ru-RU" sz="2000" dirty="0">
                <a:solidFill>
                  <a:schemeClr val="tx1"/>
                </a:solidFill>
              </a:rPr>
              <a:t>4. Разработать схему домашнего солярия.</a:t>
            </a:r>
          </a:p>
          <a:p>
            <a:r>
              <a:rPr lang="ru-RU" sz="2000" dirty="0">
                <a:solidFill>
                  <a:schemeClr val="tx1"/>
                </a:solidFill>
              </a:rPr>
              <a:t>5. Создать буклет: «Солярий – второе солнце».</a:t>
            </a:r>
          </a:p>
          <a:p>
            <a:r>
              <a:rPr lang="ru-RU" dirty="0"/>
              <a:t> 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6839" y="2777419"/>
            <a:ext cx="9418320" cy="3276600"/>
          </a:xfrm>
          <a:prstGeom prst="rect">
            <a:avLst/>
          </a:prstGeom>
          <a:noFill/>
          <a:ln w="603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12920" y="439026"/>
            <a:ext cx="3566160" cy="1386599"/>
          </a:xfrm>
          <a:prstGeom prst="rect">
            <a:avLst/>
          </a:prstGeom>
          <a:noFill/>
          <a:ln w="603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159000"/>
                    </a14:imgEffect>
                    <a14:imgEffect>
                      <a14:brightnessContrast bright="5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blurRad="1270000" stA="0" endPos="0" dist="50800" dir="5400000" sy="-100000" algn="bl" rotWithShape="0"/>
            <a:softEdge rad="1270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9233" y="457652"/>
            <a:ext cx="4571997" cy="1123088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  <a:effectLst>
            <a:outerShdw blurRad="850900" dist="50800" dir="5400000" sx="102000" sy="102000" algn="ctr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Виды соляриев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698" y="2682095"/>
            <a:ext cx="2418344" cy="795905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Вертикальный солярий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443790" y="1514158"/>
            <a:ext cx="30080" cy="116793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82550" y="1590985"/>
            <a:ext cx="1590172" cy="311579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98708" y="1582477"/>
            <a:ext cx="12031" cy="221206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041230" y="807573"/>
            <a:ext cx="2598822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06368" y="1576064"/>
            <a:ext cx="0" cy="311579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003130" y="1514158"/>
            <a:ext cx="3424590" cy="196384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778018" y="365125"/>
            <a:ext cx="2418344" cy="795905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Вертикальный солярий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73870" y="4966238"/>
            <a:ext cx="2418344" cy="795905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Suntech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10968" y="3915575"/>
            <a:ext cx="2418344" cy="795905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Вертикальный солярий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69500" y="4853031"/>
            <a:ext cx="2418344" cy="795905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Вертикальный солярий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87844" y="3140352"/>
            <a:ext cx="2418344" cy="795905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  <a:effectLst>
            <a:glow rad="279400">
              <a:schemeClr val="accent1">
                <a:alpha val="38000"/>
              </a:schemeClr>
            </a:glow>
            <a:outerShdw blurRad="381000" dist="114300" sx="95000" sy="95000" algn="ctr" rotWithShape="0">
              <a:srgbClr val="0070C0"/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Коллагеновый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солярий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795267" y="371441"/>
            <a:ext cx="2418344" cy="795905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  <a:effectLst>
            <a:glow rad="368300">
              <a:schemeClr val="accent1">
                <a:alpha val="38000"/>
              </a:schemeClr>
            </a:glow>
            <a:outerShdw blurRad="381000" dist="114300" sx="95000" sy="95000" algn="ctr" rotWithShape="0">
              <a:srgbClr val="0070C0"/>
            </a:outerShdw>
            <a:reflection stA="0" endPos="57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Турбосолярий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69500" y="4815727"/>
            <a:ext cx="2471580" cy="801010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  <a:effectLst>
            <a:glow rad="368300">
              <a:schemeClr val="accent1">
                <a:alpha val="38000"/>
              </a:schemeClr>
            </a:glow>
            <a:outerShdw blurRad="381000" dist="114300" sx="95000" sy="95000" algn="ctr" rotWithShape="0">
              <a:srgbClr val="0070C0"/>
            </a:outerShdw>
            <a:reflection stA="0" endPos="57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Сидячий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солярий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110968" y="3909133"/>
            <a:ext cx="2418344" cy="795905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  <a:effectLst>
            <a:glow rad="368300">
              <a:schemeClr val="accent1">
                <a:alpha val="38000"/>
              </a:schemeClr>
            </a:glow>
            <a:outerShdw blurRad="381000" dist="114300" sx="95000" sy="95000" algn="ctr" rotWithShape="0">
              <a:srgbClr val="0070C0"/>
            </a:outerShdw>
            <a:reflection stA="0" endPos="57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Горизонтальный солярий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159000"/>
                    </a14:imgEffect>
                    <a14:imgEffect>
                      <a14:brightnessContrast bright="5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  <a:reflection blurRad="1270000" stA="0" endPos="0" dist="1270000" dir="5400000" sy="-100000" algn="bl" rotWithShape="0"/>
            <a:softEdge rad="0"/>
          </a:effec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924949"/>
              </p:ext>
            </p:extLst>
          </p:nvPr>
        </p:nvGraphicFramePr>
        <p:xfrm>
          <a:off x="1449520" y="2447266"/>
          <a:ext cx="9287305" cy="3688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0682">
                  <a:extLst>
                    <a:ext uri="{9D8B030D-6E8A-4147-A177-3AD203B41FA5}">
                      <a16:colId xmlns:a16="http://schemas.microsoft.com/office/drawing/2014/main" val="772681842"/>
                    </a:ext>
                  </a:extLst>
                </a:gridCol>
                <a:gridCol w="2330596">
                  <a:extLst>
                    <a:ext uri="{9D8B030D-6E8A-4147-A177-3AD203B41FA5}">
                      <a16:colId xmlns:a16="http://schemas.microsoft.com/office/drawing/2014/main" val="2421014297"/>
                    </a:ext>
                  </a:extLst>
                </a:gridCol>
                <a:gridCol w="2176027">
                  <a:extLst>
                    <a:ext uri="{9D8B030D-6E8A-4147-A177-3AD203B41FA5}">
                      <a16:colId xmlns:a16="http://schemas.microsoft.com/office/drawing/2014/main" val="103113990"/>
                    </a:ext>
                  </a:extLst>
                </a:gridCol>
              </a:tblGrid>
              <a:tr h="764668"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Наименование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Аббревиатура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Длина волны в нанометрах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0644788"/>
                  </a:ext>
                </a:extLst>
              </a:tr>
              <a:tr h="9744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Ультрафиолет А, длинноволновой диапазон, «Чёрный свет»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UVA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  — 315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2133537"/>
                  </a:ext>
                </a:extLst>
              </a:tr>
              <a:tr h="9744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Ультрафиолет</a:t>
                      </a:r>
                      <a:r>
                        <a:rPr lang="en-US" sz="1400" dirty="0">
                          <a:effectLst/>
                        </a:rPr>
                        <a:t> B (</a:t>
                      </a:r>
                      <a:r>
                        <a:rPr lang="en-US" sz="1400" dirty="0" err="1">
                          <a:effectLst/>
                        </a:rPr>
                        <a:t>средний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диапазон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UVB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315  — 280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351209"/>
                  </a:ext>
                </a:extLst>
              </a:tr>
              <a:tr h="9744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Ультрафиолет С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(е</a:t>
                      </a:r>
                      <a:r>
                        <a:rPr lang="en-US" sz="1400">
                          <a:effectLst/>
                        </a:rPr>
                        <a:t>коротковолновой  диапазон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UVC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280  — 100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342328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59394" y="379874"/>
            <a:ext cx="5692877" cy="1139210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Виды</a:t>
            </a:r>
            <a:r>
              <a:rPr lang="en-US" b="1" dirty="0" smtClean="0">
                <a:solidFill>
                  <a:srgbClr val="002060"/>
                </a:solidFill>
              </a:rPr>
              <a:t> UV-</a:t>
            </a:r>
            <a:r>
              <a:rPr lang="en-US" b="1" dirty="0" err="1" smtClean="0">
                <a:solidFill>
                  <a:srgbClr val="002060"/>
                </a:solidFill>
              </a:rPr>
              <a:t>излучений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7858" y="2315496"/>
            <a:ext cx="9615948" cy="398206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159000"/>
                    </a14:imgEffect>
                    <a14:imgEffect>
                      <a14:brightnessContrast bright="5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0557"/>
            <a:ext cx="12192000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stA="0" endPos="0" dist="50800" dir="5400000" sy="-100000" algn="bl" rotWithShape="0"/>
            <a:softEdge rad="0"/>
          </a:effec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3259394" y="379874"/>
            <a:ext cx="5692877" cy="1139210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Польза солярия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Заголовок 6"/>
          <p:cNvSpPr>
            <a:spLocks noGrp="1"/>
          </p:cNvSpPr>
          <p:nvPr>
            <p:ph idx="1"/>
          </p:nvPr>
        </p:nvSpPr>
        <p:spPr>
          <a:xfrm>
            <a:off x="960120" y="1827358"/>
            <a:ext cx="10515600" cy="458868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33000">
                <a:schemeClr val="accent1">
                  <a:lumMod val="5000"/>
                  <a:lumOff val="95000"/>
                </a:schemeClr>
              </a:gs>
              <a:gs pos="100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lnSpc>
                <a:spcPct val="125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</a:rPr>
              <a:t>Ультрафиолетовый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свет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солярия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воздействует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на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кожу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более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бережно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чем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солнечный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ru-RU" sz="2000" dirty="0">
                <a:solidFill>
                  <a:srgbClr val="002060"/>
                </a:solidFill>
              </a:rPr>
              <a:t>2.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Под воздействием ультрафиолета в мозге </a:t>
            </a:r>
            <a:r>
              <a:rPr lang="ru-RU" sz="2000" b="1" dirty="0">
                <a:solidFill>
                  <a:srgbClr val="002060"/>
                </a:solidFill>
              </a:rPr>
              <a:t>вырабатывается серотонин </a:t>
            </a:r>
            <a:r>
              <a:rPr lang="ru-RU" sz="2000" dirty="0">
                <a:solidFill>
                  <a:srgbClr val="002060"/>
                </a:solidFill>
              </a:rPr>
              <a:t>– гормон удовольствия, который </a:t>
            </a:r>
            <a:r>
              <a:rPr lang="ru-RU" sz="2000" b="1" dirty="0">
                <a:solidFill>
                  <a:srgbClr val="002060"/>
                </a:solidFill>
              </a:rPr>
              <a:t>улучшает настроение и повышает стрессоустойчивость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ru-RU" sz="2000" dirty="0">
                <a:solidFill>
                  <a:srgbClr val="002060"/>
                </a:solidFill>
              </a:rPr>
              <a:t>3. Защитные клетки под влиянием ультрафиолета становятся более активными, их содержание в организме увеличивается, тем самым </a:t>
            </a:r>
            <a:r>
              <a:rPr lang="ru-RU" sz="2000" b="1" dirty="0">
                <a:solidFill>
                  <a:srgbClr val="002060"/>
                </a:solidFill>
              </a:rPr>
              <a:t>повышается иммунитет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en-US" sz="2000" dirty="0">
                <a:solidFill>
                  <a:srgbClr val="002060"/>
                </a:solidFill>
              </a:rPr>
              <a:t>4. </a:t>
            </a:r>
            <a:r>
              <a:rPr lang="en-US" sz="2000" dirty="0" err="1">
                <a:solidFill>
                  <a:srgbClr val="002060"/>
                </a:solidFill>
              </a:rPr>
              <a:t>Ультрафиолетовые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лучи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положительно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влияют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на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эпидермис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улучшая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кровоснабжение</a:t>
            </a:r>
            <a:r>
              <a:rPr lang="en-US" sz="2000" b="1" dirty="0">
                <a:solidFill>
                  <a:srgbClr val="002060"/>
                </a:solidFill>
              </a:rPr>
              <a:t> и </a:t>
            </a:r>
            <a:r>
              <a:rPr lang="en-US" sz="2000" b="1" dirty="0" err="1">
                <a:solidFill>
                  <a:srgbClr val="002060"/>
                </a:solidFill>
              </a:rPr>
              <a:t>питание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клеток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во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всех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слоях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кожи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sz="2000" dirty="0">
                <a:solidFill>
                  <a:srgbClr val="002060"/>
                </a:solidFill>
              </a:rPr>
              <a:t>5. </a:t>
            </a:r>
            <a:r>
              <a:rPr lang="en-US" sz="2000" dirty="0" err="1">
                <a:solidFill>
                  <a:srgbClr val="002060"/>
                </a:solidFill>
              </a:rPr>
              <a:t>Солнечный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свет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действуя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как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релаксирующий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фактор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как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минимум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на</a:t>
            </a:r>
            <a:r>
              <a:rPr lang="en-US" sz="2000" dirty="0">
                <a:solidFill>
                  <a:srgbClr val="002060"/>
                </a:solidFill>
              </a:rPr>
              <a:t> 15% </a:t>
            </a:r>
            <a:r>
              <a:rPr lang="en-US" sz="2000" b="1" dirty="0" err="1">
                <a:solidFill>
                  <a:srgbClr val="002060"/>
                </a:solidFill>
              </a:rPr>
              <a:t>понижает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давление</a:t>
            </a:r>
            <a:r>
              <a:rPr lang="en-US" sz="2000" b="1" dirty="0">
                <a:solidFill>
                  <a:srgbClr val="002060"/>
                </a:solidFill>
              </a:rPr>
              <a:t> и </a:t>
            </a:r>
            <a:r>
              <a:rPr lang="en-US" sz="2000" b="1" dirty="0" err="1">
                <a:solidFill>
                  <a:srgbClr val="002060"/>
                </a:solidFill>
              </a:rPr>
              <a:t>уменьшает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содержание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холестерина</a:t>
            </a:r>
            <a:r>
              <a:rPr lang="en-US" sz="2000" b="1" dirty="0">
                <a:solidFill>
                  <a:srgbClr val="002060"/>
                </a:solidFill>
              </a:rPr>
              <a:t> и </a:t>
            </a:r>
            <a:r>
              <a:rPr lang="en-US" sz="2000" b="1" dirty="0" err="1">
                <a:solidFill>
                  <a:srgbClr val="002060"/>
                </a:solidFill>
              </a:rPr>
              <a:t>сахара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в </a:t>
            </a:r>
            <a:r>
              <a:rPr lang="en-US" sz="2000" dirty="0" err="1">
                <a:solidFill>
                  <a:srgbClr val="002060"/>
                </a:solidFill>
              </a:rPr>
              <a:t>крови</a:t>
            </a:r>
            <a:r>
              <a:rPr lang="en-US" sz="2000" dirty="0">
                <a:solidFill>
                  <a:srgbClr val="002060"/>
                </a:solidFill>
              </a:rPr>
              <a:t> в 1,5-1,7 </a:t>
            </a:r>
            <a:r>
              <a:rPr lang="en-US" sz="2000" dirty="0" err="1">
                <a:solidFill>
                  <a:srgbClr val="002060"/>
                </a:solidFill>
              </a:rPr>
              <a:t>раза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1690688"/>
            <a:ext cx="10805160" cy="4877752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159000"/>
                    </a14:imgEffect>
                    <a14:imgEffect>
                      <a14:brightnessContrast bright="5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0557"/>
            <a:ext cx="12192000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stA="0" endPos="0" dist="50800" dir="5400000" sy="-100000" algn="bl" rotWithShape="0"/>
            <a:softEdge rad="0"/>
          </a:effectLst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3259393" y="185231"/>
            <a:ext cx="5692877" cy="1139210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Вред солярия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604192" y="1705437"/>
            <a:ext cx="11003280" cy="487824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33000">
                <a:schemeClr val="accent1">
                  <a:lumMod val="5000"/>
                  <a:lumOff val="95000"/>
                </a:schemeClr>
              </a:gs>
              <a:gs pos="100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1. </a:t>
            </a:r>
            <a:r>
              <a:rPr lang="en-US" sz="2000" dirty="0" err="1" smtClean="0">
                <a:solidFill>
                  <a:srgbClr val="002060"/>
                </a:solidFill>
              </a:rPr>
              <a:t>Нельзя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посещать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солярий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при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повышенной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чувствительности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кожи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к </a:t>
            </a:r>
            <a:r>
              <a:rPr lang="en-US" sz="2000" dirty="0" err="1">
                <a:solidFill>
                  <a:srgbClr val="002060"/>
                </a:solidFill>
              </a:rPr>
              <a:t>ультрафиолету</a:t>
            </a:r>
            <a:r>
              <a:rPr lang="en-US" sz="2000" dirty="0">
                <a:solidFill>
                  <a:srgbClr val="002060"/>
                </a:solidFill>
              </a:rPr>
              <a:t>. В </a:t>
            </a:r>
            <a:r>
              <a:rPr lang="en-US" sz="2000" dirty="0" err="1">
                <a:solidFill>
                  <a:srgbClr val="002060"/>
                </a:solidFill>
              </a:rPr>
              <a:t>этом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случае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развивается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настоящая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аллергическая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реакция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r>
              <a:rPr lang="en-US" sz="2000" dirty="0" err="1">
                <a:solidFill>
                  <a:srgbClr val="002060"/>
                </a:solidFill>
              </a:rPr>
              <a:t>на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коже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может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появиться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сыпь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ухудшается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самочувствие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solidFill>
                  <a:srgbClr val="002060"/>
                </a:solidFill>
              </a:rPr>
              <a:t>2. УФ-</a:t>
            </a:r>
            <a:r>
              <a:rPr lang="en-US" sz="2000" dirty="0" err="1">
                <a:solidFill>
                  <a:srgbClr val="002060"/>
                </a:solidFill>
              </a:rPr>
              <a:t>облучение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категорически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запрещено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при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любых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проблемах</a:t>
            </a:r>
            <a:r>
              <a:rPr lang="en-US" sz="2000" b="1" dirty="0">
                <a:solidFill>
                  <a:srgbClr val="002060"/>
                </a:solidFill>
              </a:rPr>
              <a:t> с </a:t>
            </a:r>
            <a:r>
              <a:rPr lang="en-US" sz="2000" b="1" dirty="0" err="1">
                <a:solidFill>
                  <a:srgbClr val="002060"/>
                </a:solidFill>
              </a:rPr>
              <a:t>щитовидной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железой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которая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самой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природой</a:t>
            </a:r>
            <a:r>
              <a:rPr lang="en-US" sz="2000" dirty="0">
                <a:solidFill>
                  <a:srgbClr val="002060"/>
                </a:solidFill>
              </a:rPr>
              <a:t> «</a:t>
            </a:r>
            <a:r>
              <a:rPr lang="en-US" sz="2000" dirty="0" err="1">
                <a:solidFill>
                  <a:srgbClr val="002060"/>
                </a:solidFill>
              </a:rPr>
              <a:t>укрыта</a:t>
            </a:r>
            <a:r>
              <a:rPr lang="en-US" sz="2000" dirty="0">
                <a:solidFill>
                  <a:srgbClr val="002060"/>
                </a:solidFill>
              </a:rPr>
              <a:t>» </a:t>
            </a:r>
            <a:r>
              <a:rPr lang="en-US" sz="2000" dirty="0" err="1">
                <a:solidFill>
                  <a:srgbClr val="002060"/>
                </a:solidFill>
              </a:rPr>
              <a:t>от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воздействия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солнца</a:t>
            </a:r>
            <a:r>
              <a:rPr lang="en-US" sz="2000" dirty="0">
                <a:solidFill>
                  <a:srgbClr val="002060"/>
                </a:solidFill>
              </a:rPr>
              <a:t> и </a:t>
            </a:r>
            <a:r>
              <a:rPr lang="en-US" sz="2000" dirty="0" err="1">
                <a:solidFill>
                  <a:srgbClr val="002060"/>
                </a:solidFill>
              </a:rPr>
              <a:t>на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которую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всегда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падает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тень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от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подбородка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solidFill>
                  <a:srgbClr val="002060"/>
                </a:solidFill>
              </a:rPr>
              <a:t>3. </a:t>
            </a:r>
            <a:r>
              <a:rPr lang="en-US" sz="2000" dirty="0" err="1">
                <a:solidFill>
                  <a:srgbClr val="002060"/>
                </a:solidFill>
              </a:rPr>
              <a:t>Ультрафиолетовые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лучи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могут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производить</a:t>
            </a:r>
            <a:r>
              <a:rPr lang="en-US" sz="2000" dirty="0">
                <a:solidFill>
                  <a:srgbClr val="002060"/>
                </a:solidFill>
              </a:rPr>
              <a:t> «</a:t>
            </a:r>
            <a:r>
              <a:rPr lang="en-US" sz="2000" dirty="0" err="1">
                <a:solidFill>
                  <a:srgbClr val="002060"/>
                </a:solidFill>
              </a:rPr>
              <a:t>поломки</a:t>
            </a:r>
            <a:r>
              <a:rPr lang="en-US" sz="2000" dirty="0">
                <a:solidFill>
                  <a:srgbClr val="002060"/>
                </a:solidFill>
              </a:rPr>
              <a:t>» в </a:t>
            </a:r>
            <a:r>
              <a:rPr lang="en-US" sz="2000" dirty="0" err="1">
                <a:solidFill>
                  <a:srgbClr val="002060"/>
                </a:solidFill>
              </a:rPr>
              <a:t>различных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клетках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организма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приводящие</a:t>
            </a:r>
            <a:r>
              <a:rPr lang="en-US" sz="2000" b="1" dirty="0">
                <a:solidFill>
                  <a:srgbClr val="002060"/>
                </a:solidFill>
              </a:rPr>
              <a:t> к </a:t>
            </a:r>
            <a:r>
              <a:rPr lang="en-US" sz="2000" b="1" dirty="0" err="1">
                <a:solidFill>
                  <a:srgbClr val="002060"/>
                </a:solidFill>
              </a:rPr>
              <a:t>предраковым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состояниям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solidFill>
                  <a:srgbClr val="002060"/>
                </a:solidFill>
              </a:rPr>
              <a:t>4. </a:t>
            </a:r>
            <a:r>
              <a:rPr lang="en-US" sz="2000" dirty="0" err="1">
                <a:solidFill>
                  <a:srgbClr val="002060"/>
                </a:solidFill>
              </a:rPr>
              <a:t>Многие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кожные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заболевания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могут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под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воздействием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лучей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изменять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свое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течение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не</a:t>
            </a:r>
            <a:r>
              <a:rPr lang="en-US" sz="2000" b="1" dirty="0">
                <a:solidFill>
                  <a:srgbClr val="002060"/>
                </a:solidFill>
              </a:rPr>
              <a:t> в </a:t>
            </a:r>
            <a:r>
              <a:rPr lang="en-US" sz="2000" b="1" dirty="0" err="1">
                <a:solidFill>
                  <a:srgbClr val="002060"/>
                </a:solidFill>
              </a:rPr>
              <a:t>лучшую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сторону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solidFill>
                  <a:srgbClr val="002060"/>
                </a:solidFill>
              </a:rPr>
              <a:t>5. При применении </a:t>
            </a:r>
            <a:r>
              <a:rPr lang="ru-RU" sz="2000" b="1" dirty="0" err="1">
                <a:solidFill>
                  <a:srgbClr val="002060"/>
                </a:solidFill>
              </a:rPr>
              <a:t>сульфадиметоксина</a:t>
            </a:r>
            <a:r>
              <a:rPr lang="ru-RU" sz="2000" b="1" dirty="0">
                <a:solidFill>
                  <a:srgbClr val="002060"/>
                </a:solidFill>
              </a:rPr>
              <a:t>, бисептола, тетрациклина, </a:t>
            </a:r>
            <a:r>
              <a:rPr lang="ru-RU" sz="2000" b="1" dirty="0" err="1">
                <a:solidFill>
                  <a:srgbClr val="002060"/>
                </a:solidFill>
              </a:rPr>
              <a:t>доксициклина</a:t>
            </a:r>
            <a:r>
              <a:rPr lang="ru-RU" sz="2000" b="1" dirty="0">
                <a:solidFill>
                  <a:srgbClr val="002060"/>
                </a:solidFill>
              </a:rPr>
              <a:t>, гормональных таблеток и контрацептивов </a:t>
            </a:r>
            <a:r>
              <a:rPr lang="ru-RU" sz="2000" dirty="0">
                <a:solidFill>
                  <a:srgbClr val="002060"/>
                </a:solidFill>
              </a:rPr>
              <a:t>вам стоит на время отказаться от посещения солярия: эти препараты </a:t>
            </a:r>
            <a:r>
              <a:rPr lang="ru-RU" sz="2000" b="1" dirty="0">
                <a:solidFill>
                  <a:srgbClr val="002060"/>
                </a:solidFill>
              </a:rPr>
              <a:t>изменяют чувствительность к солнечным лучам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960" y="1504334"/>
            <a:ext cx="11338560" cy="5246985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159000"/>
                    </a14:imgEffect>
                    <a14:imgEffect>
                      <a14:brightnessContrast bright="5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0557"/>
            <a:ext cx="12192000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stA="0" endPos="65000" dist="50800" dir="5400000" sy="-100000" algn="bl" rotWithShape="0"/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962101"/>
              </p:ext>
            </p:extLst>
          </p:nvPr>
        </p:nvGraphicFramePr>
        <p:xfrm>
          <a:off x="243838" y="423694"/>
          <a:ext cx="11704323" cy="6071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4559">
                  <a:extLst>
                    <a:ext uri="{9D8B030D-6E8A-4147-A177-3AD203B41FA5}">
                      <a16:colId xmlns:a16="http://schemas.microsoft.com/office/drawing/2014/main" val="211120863"/>
                    </a:ext>
                  </a:extLst>
                </a:gridCol>
                <a:gridCol w="1607877">
                  <a:extLst>
                    <a:ext uri="{9D8B030D-6E8A-4147-A177-3AD203B41FA5}">
                      <a16:colId xmlns:a16="http://schemas.microsoft.com/office/drawing/2014/main" val="1868193082"/>
                    </a:ext>
                  </a:extLst>
                </a:gridCol>
                <a:gridCol w="1485711">
                  <a:extLst>
                    <a:ext uri="{9D8B030D-6E8A-4147-A177-3AD203B41FA5}">
                      <a16:colId xmlns:a16="http://schemas.microsoft.com/office/drawing/2014/main" val="759002013"/>
                    </a:ext>
                  </a:extLst>
                </a:gridCol>
                <a:gridCol w="1485711">
                  <a:extLst>
                    <a:ext uri="{9D8B030D-6E8A-4147-A177-3AD203B41FA5}">
                      <a16:colId xmlns:a16="http://schemas.microsoft.com/office/drawing/2014/main" val="1554082233"/>
                    </a:ext>
                  </a:extLst>
                </a:gridCol>
                <a:gridCol w="1485711">
                  <a:extLst>
                    <a:ext uri="{9D8B030D-6E8A-4147-A177-3AD203B41FA5}">
                      <a16:colId xmlns:a16="http://schemas.microsoft.com/office/drawing/2014/main" val="676380767"/>
                    </a:ext>
                  </a:extLst>
                </a:gridCol>
                <a:gridCol w="1486768">
                  <a:extLst>
                    <a:ext uri="{9D8B030D-6E8A-4147-A177-3AD203B41FA5}">
                      <a16:colId xmlns:a16="http://schemas.microsoft.com/office/drawing/2014/main" val="3566769139"/>
                    </a:ext>
                  </a:extLst>
                </a:gridCol>
                <a:gridCol w="1041153">
                  <a:extLst>
                    <a:ext uri="{9D8B030D-6E8A-4147-A177-3AD203B41FA5}">
                      <a16:colId xmlns:a16="http://schemas.microsoft.com/office/drawing/2014/main" val="3119994078"/>
                    </a:ext>
                  </a:extLst>
                </a:gridCol>
                <a:gridCol w="1336833">
                  <a:extLst>
                    <a:ext uri="{9D8B030D-6E8A-4147-A177-3AD203B41FA5}">
                      <a16:colId xmlns:a16="http://schemas.microsoft.com/office/drawing/2014/main" val="3888862519"/>
                    </a:ext>
                  </a:extLst>
                </a:gridCol>
              </a:tblGrid>
              <a:tr h="737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400">
                          <a:effectLst/>
                        </a:rPr>
                        <a:t>Описание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загара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ожог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 anchor="ctr"/>
                </a:tc>
                <a:extLst>
                  <a:ext uri="{0D108BD9-81ED-4DB2-BD59-A6C34878D82A}">
                    <a16:rowId xmlns:a16="http://schemas.microsoft.com/office/drawing/2014/main" val="2143176261"/>
                  </a:ext>
                </a:extLst>
              </a:tr>
              <a:tr h="33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веснушки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227982"/>
                  </a:ext>
                </a:extLst>
              </a:tr>
              <a:tr h="48628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95500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Кельтский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светлая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Светлые или рыжие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голубые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альбиносы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Загара нет, покраснения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Всегда в тяжёлой степени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extLst>
                  <a:ext uri="{0D108BD9-81ED-4DB2-BD59-A6C34878D82A}">
                    <a16:rowId xmlns:a16="http://schemas.microsoft.com/office/drawing/2014/main" val="1280002576"/>
                  </a:ext>
                </a:extLst>
              </a:tr>
              <a:tr h="97410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Светлокожий европейский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Немного темнее, чем у типа 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немного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блондина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каштановых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Голубые, серые, зелёные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 с английской, шотландской или скандинавской наследствен-ностью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Слегка загорает, чаще краснеет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extLst>
                  <a:ext uri="{0D108BD9-81ED-4DB2-BD59-A6C34878D82A}">
                    <a16:rowId xmlns:a16="http://schemas.microsoft.com/office/drawing/2014/main" val="810517832"/>
                  </a:ext>
                </a:extLst>
              </a:tr>
              <a:tr h="101471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Темнокожий европейский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Светлая, смуглая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редко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Тёмно-русые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каштановые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Голубые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зелёные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серые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карие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 Европа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Хорошо загорает, подвержена лёгкому раздражению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Редко, чаще в лёгкой степени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extLst>
                  <a:ext uri="{0D108BD9-81ED-4DB2-BD59-A6C34878D82A}">
                    <a16:rowId xmlns:a16="http://schemas.microsoft.com/office/drawing/2014/main" val="3299016099"/>
                  </a:ext>
                </a:extLst>
              </a:tr>
              <a:tr h="97410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21055" algn="ctr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Средиземноморский	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Смуглая, оливковая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Тёмно-каштановые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тёмные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средиземноморского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происхождения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Загорает быстро, почти никогда нет раздражений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редко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extLst>
                  <a:ext uri="{0D108BD9-81ED-4DB2-BD59-A6C34878D82A}">
                    <a16:rowId xmlns:a16="http://schemas.microsoft.com/office/drawing/2014/main" val="3581226018"/>
                  </a:ext>
                </a:extLst>
              </a:tr>
              <a:tr h="140487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Средне-восточный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смуглая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тёмные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тёмные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испанского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восточного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происхождения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глубокий и быстрый загар, практически без раздражений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редко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extLst>
                  <a:ext uri="{0D108BD9-81ED-4DB2-BD59-A6C34878D82A}">
                    <a16:rowId xmlns:a16="http://schemas.microsoft.com/office/drawing/2014/main" val="587516780"/>
                  </a:ext>
                </a:extLst>
              </a:tr>
              <a:tr h="81176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9550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Афроамериканцы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тёмная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чёрные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чёрные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Индусы, американские индейцы, испанцы, африканцы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загорает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Никогда, даже при постоянном нахождении на солнце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3" marR="19003" marT="0" marB="0"/>
                </a:tc>
                <a:extLst>
                  <a:ext uri="{0D108BD9-81ED-4DB2-BD59-A6C34878D82A}">
                    <a16:rowId xmlns:a16="http://schemas.microsoft.com/office/drawing/2014/main" val="31644115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41817" y="1204626"/>
            <a:ext cx="58117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0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0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0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0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0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0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0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0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0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159000"/>
                    </a14:imgEffect>
                    <a14:imgEffect>
                      <a14:brightnessContrast bright="5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7620" y="0"/>
            <a:ext cx="12192000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stA="0" endPos="0" dist="50800" dir="5400000" sy="-100000" algn="bl" rotWithShape="0"/>
            <a:softEdge rad="0"/>
          </a:effec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1972596" y="358298"/>
            <a:ext cx="8246807" cy="1232089"/>
          </a:xfrm>
          <a:prstGeom prst="rect">
            <a:avLst/>
          </a:prstGeom>
          <a:gradFill flip="none" rotWithShape="1">
            <a:gsLst>
              <a:gs pos="76000">
                <a:srgbClr val="FFD6F2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Преимущества домашнего солярия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318" y="1825625"/>
            <a:ext cx="11689081" cy="4879975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472438" y="2055814"/>
            <a:ext cx="11292840" cy="4497463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33000">
                <a:schemeClr val="accent1">
                  <a:lumMod val="5000"/>
                  <a:lumOff val="95000"/>
                </a:schemeClr>
              </a:gs>
              <a:gs pos="100000">
                <a:srgbClr val="C9B2E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5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1. Они небольшие по размеру</a:t>
            </a:r>
          </a:p>
          <a:p>
            <a:pPr marL="0" indent="0" algn="just">
              <a:lnSpc>
                <a:spcPct val="135000"/>
              </a:lnSpc>
              <a:buNone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2. По сравнению с другими соляриями, домашний </a:t>
            </a:r>
            <a:r>
              <a:rPr lang="ru-RU" sz="2400" b="1" dirty="0" smtClean="0">
                <a:solidFill>
                  <a:srgbClr val="002060"/>
                </a:solidFill>
              </a:rPr>
              <a:t>не требует большую </a:t>
            </a:r>
            <a:r>
              <a:rPr lang="ru-RU" sz="2400" b="1" dirty="0" err="1" smtClean="0">
                <a:solidFill>
                  <a:srgbClr val="002060"/>
                </a:solidFill>
              </a:rPr>
              <a:t>энергозатратность</a:t>
            </a:r>
            <a:r>
              <a:rPr lang="ru-RU" sz="2400" dirty="0" smtClean="0">
                <a:solidFill>
                  <a:srgbClr val="002060"/>
                </a:solidFill>
              </a:rPr>
              <a:t>, поэтому его можно устанавливать не только в частном доме, но и в квартире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3. Материалы для домашнего солярия </a:t>
            </a:r>
            <a:r>
              <a:rPr lang="ru-RU" sz="2400" b="1" dirty="0" smtClean="0">
                <a:solidFill>
                  <a:srgbClr val="002060"/>
                </a:solidFill>
              </a:rPr>
              <a:t>стоят меньше</a:t>
            </a:r>
            <a:r>
              <a:rPr lang="ru-RU" sz="2400" dirty="0" smtClean="0">
                <a:solidFill>
                  <a:srgbClr val="002060"/>
                </a:solidFill>
              </a:rPr>
              <a:t>, чем один поход в профессиональный солярий</a:t>
            </a:r>
          </a:p>
          <a:p>
            <a:pPr marL="0" indent="0" algn="just">
              <a:lnSpc>
                <a:spcPct val="135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4. Вы можете пользоваться солярием в </a:t>
            </a:r>
            <a:r>
              <a:rPr lang="ru-RU" sz="2400" b="1" dirty="0" smtClean="0">
                <a:solidFill>
                  <a:srgbClr val="002060"/>
                </a:solidFill>
              </a:rPr>
              <a:t>любое время </a:t>
            </a:r>
            <a:r>
              <a:rPr lang="ru-RU" sz="2400" dirty="0" smtClean="0">
                <a:solidFill>
                  <a:srgbClr val="002060"/>
                </a:solidFill>
              </a:rPr>
              <a:t>и не тратить время и деньги на дорогу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690</Words>
  <Application>Microsoft Office PowerPoint</Application>
  <PresentationFormat>Широкоэкранный</PresentationFormat>
  <Paragraphs>151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м</vt:lpstr>
      <vt:lpstr>Виды UV-излучений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17</cp:revision>
  <dcterms:created xsi:type="dcterms:W3CDTF">2022-12-20T18:50:24Z</dcterms:created>
  <dcterms:modified xsi:type="dcterms:W3CDTF">2022-12-20T21:44:44Z</dcterms:modified>
</cp:coreProperties>
</file>