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5"/>
  </p:notesMasterIdLst>
  <p:sldIdLst>
    <p:sldId id="256" r:id="rId2"/>
    <p:sldId id="259" r:id="rId3"/>
    <p:sldId id="262" r:id="rId4"/>
    <p:sldId id="273" r:id="rId5"/>
    <p:sldId id="260" r:id="rId6"/>
    <p:sldId id="274" r:id="rId7"/>
    <p:sldId id="270" r:id="rId8"/>
    <p:sldId id="280" r:id="rId9"/>
    <p:sldId id="281" r:id="rId10"/>
    <p:sldId id="271" r:id="rId11"/>
    <p:sldId id="282" r:id="rId12"/>
    <p:sldId id="263" r:id="rId13"/>
    <p:sldId id="275" r:id="rId14"/>
    <p:sldId id="276" r:id="rId15"/>
    <p:sldId id="265" r:id="rId16"/>
    <p:sldId id="264" r:id="rId17"/>
    <p:sldId id="268" r:id="rId18"/>
    <p:sldId id="277" r:id="rId19"/>
    <p:sldId id="278" r:id="rId20"/>
    <p:sldId id="283" r:id="rId21"/>
    <p:sldId id="284" r:id="rId22"/>
    <p:sldId id="269"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609B"/>
    <a:srgbClr val="FFFFFF"/>
    <a:srgbClr val="140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9" autoAdjust="0"/>
    <p:restoredTop sz="94660"/>
  </p:normalViewPr>
  <p:slideViewPr>
    <p:cSldViewPr snapToGrid="0">
      <p:cViewPr>
        <p:scale>
          <a:sx n="76" d="100"/>
          <a:sy n="76" d="100"/>
        </p:scale>
        <p:origin x="-1498" y="-2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305BD-0A21-45ED-B1C3-92DE36C19190}" type="datetimeFigureOut">
              <a:rPr lang="ru-RU" smtClean="0"/>
              <a:t>22.12.2022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AB084-108E-48D5-B38B-CFC69F46A47F}" type="slidenum">
              <a:rPr lang="ru-RU" smtClean="0"/>
              <a:t>‹#›</a:t>
            </a:fld>
            <a:endParaRPr lang="ru-RU"/>
          </a:p>
        </p:txBody>
      </p:sp>
    </p:spTree>
    <p:extLst>
      <p:ext uri="{BB962C8B-B14F-4D97-AF65-F5344CB8AC3E}">
        <p14:creationId xmlns:p14="http://schemas.microsoft.com/office/powerpoint/2010/main" val="357907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01CDD-C2CC-43B3-8377-09275C5192E4}"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494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237567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82073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344711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362873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56329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189017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246153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161429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198645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1A889A-3DB7-44D0-BB4D-371D2234BE8B}" type="datetimeFigureOut">
              <a:rPr lang="en-US" smtClean="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01CDD-C2CC-43B3-8377-09275C5192E4}" type="slidenum">
              <a:rPr lang="en-US" smtClean="0"/>
              <a:pPr/>
              <a:t>‹#›</a:t>
            </a:fld>
            <a:endParaRPr lang="en-US" dirty="0"/>
          </a:p>
        </p:txBody>
      </p:sp>
    </p:spTree>
    <p:extLst>
      <p:ext uri="{BB962C8B-B14F-4D97-AF65-F5344CB8AC3E}">
        <p14:creationId xmlns:p14="http://schemas.microsoft.com/office/powerpoint/2010/main" val="1957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A889A-3DB7-44D0-BB4D-371D2234BE8B}" type="datetimeFigureOut">
              <a:rPr lang="en-US" smtClean="0"/>
              <a:pPr/>
              <a:t>12/22/2022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01CDD-C2CC-43B3-8377-09275C5192E4}"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1989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1383" y="1307140"/>
            <a:ext cx="5701229" cy="2681935"/>
          </a:xfrm>
        </p:spPr>
        <p:txBody>
          <a:bodyPr>
            <a:normAutofit/>
          </a:bodyPr>
          <a:lstStyle/>
          <a:p>
            <a:pPr algn="r"/>
            <a:r>
              <a:rPr lang="ru-RU" sz="53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Космическая деятельность: обратная сторона</a:t>
            </a:r>
            <a:endParaRPr lang="en-US" sz="53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6854585" y="4061429"/>
            <a:ext cx="2011239" cy="1080325"/>
          </a:xfrm>
        </p:spPr>
        <p:txBody>
          <a:bodyPr>
            <a:noAutofit/>
          </a:bodyPr>
          <a:lstStyle/>
          <a:p>
            <a:pPr algn="r">
              <a:lnSpc>
                <a:spcPct val="100000"/>
              </a:lnSpc>
              <a:spcBef>
                <a:spcPts val="0"/>
              </a:spcBef>
            </a:pPr>
            <a:r>
              <a:rPr lang="ru-RU" sz="1400" dirty="0">
                <a:latin typeface="Times New Roman" pitchFamily="18" charset="0"/>
                <a:cs typeface="Times New Roman" pitchFamily="18" charset="0"/>
              </a:rPr>
              <a:t>Выполнила:</a:t>
            </a:r>
          </a:p>
          <a:p>
            <a:pPr algn="r">
              <a:lnSpc>
                <a:spcPct val="100000"/>
              </a:lnSpc>
              <a:spcBef>
                <a:spcPts val="0"/>
              </a:spcBef>
            </a:pPr>
            <a:r>
              <a:rPr lang="ru-RU" sz="1400" dirty="0" err="1">
                <a:latin typeface="Times New Roman" pitchFamily="18" charset="0"/>
                <a:cs typeface="Times New Roman" pitchFamily="18" charset="0"/>
              </a:rPr>
              <a:t>Гекало</a:t>
            </a:r>
            <a:r>
              <a:rPr lang="ru-RU" sz="1400" dirty="0">
                <a:latin typeface="Times New Roman" pitchFamily="18" charset="0"/>
                <a:cs typeface="Times New Roman" pitchFamily="18" charset="0"/>
              </a:rPr>
              <a:t> Ксения</a:t>
            </a:r>
          </a:p>
          <a:p>
            <a:pPr algn="r">
              <a:lnSpc>
                <a:spcPct val="100000"/>
              </a:lnSpc>
              <a:spcBef>
                <a:spcPts val="0"/>
              </a:spcBef>
            </a:pPr>
            <a:r>
              <a:rPr lang="ru-RU" sz="1400" dirty="0">
                <a:latin typeface="Times New Roman" pitchFamily="18" charset="0"/>
                <a:cs typeface="Times New Roman" pitchFamily="18" charset="0"/>
              </a:rPr>
              <a:t>ученица 10 Б класса МАОУ СОШ №12 </a:t>
            </a:r>
          </a:p>
          <a:p>
            <a:pPr algn="r"/>
            <a:endParaRPr lang="en-US" sz="1400" dirty="0">
              <a:latin typeface="Times New Roman" pitchFamily="18" charset="0"/>
              <a:cs typeface="Times New Roman" pitchFamily="18" charset="0"/>
            </a:endParaRPr>
          </a:p>
        </p:txBody>
      </p:sp>
      <p:sp>
        <p:nvSpPr>
          <p:cNvPr id="4" name="TextBox 3"/>
          <p:cNvSpPr txBox="1"/>
          <p:nvPr/>
        </p:nvSpPr>
        <p:spPr>
          <a:xfrm>
            <a:off x="5707272" y="4966084"/>
            <a:ext cx="3128790" cy="954107"/>
          </a:xfrm>
          <a:prstGeom prst="rect">
            <a:avLst/>
          </a:prstGeom>
          <a:noFill/>
        </p:spPr>
        <p:txBody>
          <a:bodyPr wrap="square" rtlCol="0">
            <a:spAutoFit/>
          </a:bodyPr>
          <a:lstStyle/>
          <a:p>
            <a:pPr algn="r"/>
            <a:r>
              <a:rPr lang="ru-RU" sz="1400" dirty="0">
                <a:latin typeface="Times New Roman" pitchFamily="18" charset="0"/>
                <a:cs typeface="Times New Roman" pitchFamily="18" charset="0"/>
              </a:rPr>
              <a:t>Руководитель:</a:t>
            </a:r>
          </a:p>
          <a:p>
            <a:pPr algn="r"/>
            <a:r>
              <a:rPr lang="ru-RU" sz="1400" dirty="0">
                <a:latin typeface="Times New Roman" pitchFamily="18" charset="0"/>
                <a:cs typeface="Times New Roman" pitchFamily="18" charset="0"/>
              </a:rPr>
              <a:t>Титаренко Лариса Борисовна</a:t>
            </a:r>
          </a:p>
          <a:p>
            <a:pPr algn="r"/>
            <a:r>
              <a:rPr lang="ru-RU" sz="1400" dirty="0">
                <a:latin typeface="Times New Roman" pitchFamily="18" charset="0"/>
                <a:cs typeface="Times New Roman" pitchFamily="18" charset="0"/>
              </a:rPr>
              <a:t>учитель физики МАОУ СОШ №12</a:t>
            </a:r>
          </a:p>
          <a:p>
            <a:pPr algn="r"/>
            <a:endParaRPr lang="ru-RU" sz="1400" dirty="0">
              <a:latin typeface="Times New Roman" pitchFamily="18" charset="0"/>
              <a:cs typeface="Times New Roman" pitchFamily="18" charset="0"/>
            </a:endParaRPr>
          </a:p>
        </p:txBody>
      </p:sp>
      <p:sp>
        <p:nvSpPr>
          <p:cNvPr id="6" name="TextBox 5"/>
          <p:cNvSpPr txBox="1"/>
          <p:nvPr/>
        </p:nvSpPr>
        <p:spPr>
          <a:xfrm>
            <a:off x="3528754" y="6032693"/>
            <a:ext cx="2086485" cy="307777"/>
          </a:xfrm>
          <a:prstGeom prst="rect">
            <a:avLst/>
          </a:prstGeom>
          <a:noFill/>
        </p:spPr>
        <p:txBody>
          <a:bodyPr wrap="square" rtlCol="0">
            <a:spAutoFit/>
          </a:bodyPr>
          <a:lstStyle/>
          <a:p>
            <a:r>
              <a:rPr lang="ru-RU" sz="1400" dirty="0">
                <a:latin typeface="Times New Roman" pitchFamily="18" charset="0"/>
                <a:cs typeface="Times New Roman" pitchFamily="18" charset="0"/>
              </a:rPr>
              <a:t>г. Славянск-на-Кубани</a:t>
            </a:r>
          </a:p>
        </p:txBody>
      </p:sp>
      <p:sp>
        <p:nvSpPr>
          <p:cNvPr id="8" name="TextBox 7">
            <a:extLst>
              <a:ext uri="{FF2B5EF4-FFF2-40B4-BE49-F238E27FC236}">
                <a16:creationId xmlns:a16="http://schemas.microsoft.com/office/drawing/2014/main" xmlns="" id="{1C41C426-48E0-47BB-9A18-F702D8DA042F}"/>
              </a:ext>
            </a:extLst>
          </p:cNvPr>
          <p:cNvSpPr txBox="1"/>
          <p:nvPr/>
        </p:nvSpPr>
        <p:spPr>
          <a:xfrm>
            <a:off x="4123112" y="6362588"/>
            <a:ext cx="897765" cy="307777"/>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2022год</a:t>
            </a:r>
          </a:p>
        </p:txBody>
      </p:sp>
    </p:spTree>
    <p:extLst>
      <p:ext uri="{BB962C8B-B14F-4D97-AF65-F5344CB8AC3E}">
        <p14:creationId xmlns:p14="http://schemas.microsoft.com/office/powerpoint/2010/main" val="1756021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2957" y="372212"/>
            <a:ext cx="8328063" cy="1325563"/>
          </a:xfrm>
        </p:spPr>
        <p:txBody>
          <a:bodyPr>
            <a:normAutofit fontScale="90000"/>
          </a:bodyPr>
          <a:lstStyle/>
          <a:p>
            <a:r>
              <a:rPr lang="ru-RU"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Что такое космический мусор и каковы причины его появления?</a:t>
            </a:r>
            <a:endParaRPr lang="ru-RU" dirty="0"/>
          </a:p>
        </p:txBody>
      </p:sp>
      <p:sp>
        <p:nvSpPr>
          <p:cNvPr id="3" name="Содержимое 2"/>
          <p:cNvSpPr>
            <a:spLocks noGrp="1"/>
          </p:cNvSpPr>
          <p:nvPr>
            <p:ph idx="1"/>
          </p:nvPr>
        </p:nvSpPr>
        <p:spPr>
          <a:xfrm>
            <a:off x="451692" y="1828799"/>
            <a:ext cx="8283995" cy="4638101"/>
          </a:xfrm>
        </p:spPr>
        <p:txBody>
          <a:bodyPr>
            <a:normAutofit/>
          </a:bodyPr>
          <a:lstStyle/>
          <a:p>
            <a:pPr indent="228600">
              <a:buNone/>
            </a:pPr>
            <a:r>
              <a:rPr lang="ru-RU" dirty="0">
                <a:latin typeface="Times New Roman" pitchFamily="18" charset="0"/>
                <a:cs typeface="Times New Roman" pitchFamily="18" charset="0"/>
              </a:rPr>
              <a:t>Под </a:t>
            </a:r>
            <a:r>
              <a:rPr lang="ru-RU" b="1" dirty="0">
                <a:latin typeface="Times New Roman" pitchFamily="18" charset="0"/>
                <a:cs typeface="Times New Roman" pitchFamily="18" charset="0"/>
              </a:rPr>
              <a:t>космическим мусором</a:t>
            </a:r>
            <a:r>
              <a:rPr lang="ru-RU" dirty="0">
                <a:latin typeface="Times New Roman" pitchFamily="18" charset="0"/>
                <a:cs typeface="Times New Roman" pitchFamily="18" charset="0"/>
              </a:rPr>
              <a:t> подразумеваются все искусственные объекты и их фрагменты в космосе, которые уже неисправны, не функционируют и никогда более не смогут служить никаким полезным целям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301" y="4049485"/>
            <a:ext cx="5325626" cy="241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Д</a:t>
            </a:r>
            <a:r>
              <a:rPr lang="ru-RU" sz="36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ве </a:t>
            </a:r>
            <a:r>
              <a:rPr lang="ru-RU" sz="36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основные причины появления космического мусора на орбитах. </a:t>
            </a:r>
          </a:p>
        </p:txBody>
      </p:sp>
      <p:sp>
        <p:nvSpPr>
          <p:cNvPr id="3" name="Текст 2"/>
          <p:cNvSpPr>
            <a:spLocks noGrp="1"/>
          </p:cNvSpPr>
          <p:nvPr>
            <p:ph type="body" idx="1"/>
          </p:nvPr>
        </p:nvSpPr>
        <p:spPr>
          <a:xfrm>
            <a:off x="251209" y="1681163"/>
            <a:ext cx="4246973" cy="823912"/>
          </a:xfrm>
        </p:spPr>
        <p:txBody>
          <a:bodyPr/>
          <a:lstStyle/>
          <a:p>
            <a:pPr algn="ctr"/>
            <a:r>
              <a:rPr lang="ru-RU" i="1" dirty="0" smtClean="0">
                <a:latin typeface="Times New Roman" panose="02020603050405020304" pitchFamily="18" charset="0"/>
                <a:cs typeface="Times New Roman" panose="02020603050405020304" pitchFamily="18" charset="0"/>
              </a:rPr>
              <a:t>Остающиеся </a:t>
            </a:r>
            <a:r>
              <a:rPr lang="ru-RU" i="1" dirty="0">
                <a:latin typeface="Times New Roman" panose="02020603050405020304" pitchFamily="18" charset="0"/>
                <a:cs typeface="Times New Roman" panose="02020603050405020304" pitchFamily="18" charset="0"/>
              </a:rPr>
              <a:t>там «мертвые» аппараты. </a:t>
            </a:r>
          </a:p>
        </p:txBody>
      </p:sp>
      <p:sp>
        <p:nvSpPr>
          <p:cNvPr id="4" name="Объект 3"/>
          <p:cNvSpPr>
            <a:spLocks noGrp="1"/>
          </p:cNvSpPr>
          <p:nvPr>
            <p:ph sz="half" idx="2"/>
          </p:nvPr>
        </p:nvSpPr>
        <p:spPr>
          <a:xfrm>
            <a:off x="609745" y="2484978"/>
            <a:ext cx="3868340" cy="3684588"/>
          </a:xfrm>
        </p:spPr>
        <p:txBody>
          <a:bodyPr>
            <a:normAutofit fontScale="85000" lnSpcReduction="10000"/>
          </a:bodyPr>
          <a:lstStyle/>
          <a:p>
            <a:pPr marL="0" indent="0">
              <a:buNone/>
            </a:pPr>
            <a:r>
              <a:rPr lang="ru-RU" dirty="0" smtClean="0"/>
              <a:t>     </a:t>
            </a:r>
            <a:r>
              <a:rPr lang="ru-RU" dirty="0" smtClean="0">
                <a:latin typeface="Times New Roman" panose="02020603050405020304" pitchFamily="18" charset="0"/>
                <a:cs typeface="Times New Roman" panose="02020603050405020304" pitchFamily="18" charset="0"/>
              </a:rPr>
              <a:t>Спутник</a:t>
            </a:r>
            <a:r>
              <a:rPr lang="ru-RU" dirty="0">
                <a:latin typeface="Times New Roman" panose="02020603050405020304" pitchFamily="18" charset="0"/>
                <a:cs typeface="Times New Roman" panose="02020603050405020304" pitchFamily="18" charset="0"/>
              </a:rPr>
              <a:t>, запущенный на орбиту высотой 15000 км, способен просуществовать на ней 10 000 лет.</a:t>
            </a:r>
          </a:p>
          <a:p>
            <a:pPr marL="0" indent="0">
              <a:buNone/>
            </a:pPr>
            <a:r>
              <a:rPr lang="ru-RU" dirty="0" smtClean="0">
                <a:latin typeface="Times New Roman" panose="02020603050405020304" pitchFamily="18" charset="0"/>
                <a:cs typeface="Times New Roman" panose="02020603050405020304" pitchFamily="18" charset="0"/>
              </a:rPr>
              <a:t>    На </a:t>
            </a:r>
            <a:r>
              <a:rPr lang="ru-RU" dirty="0">
                <a:latin typeface="Times New Roman" panose="02020603050405020304" pitchFamily="18" charset="0"/>
                <a:cs typeface="Times New Roman" panose="02020603050405020304" pitchFamily="18" charset="0"/>
              </a:rPr>
              <a:t>2022 год был намечен запуск более 180. Эти данные позволяют оценить темпы загрязнения околоземного пространства искусственными объектами.</a:t>
            </a:r>
          </a:p>
          <a:p>
            <a:endParaRPr lang="ru-RU" dirty="0"/>
          </a:p>
        </p:txBody>
      </p:sp>
      <p:sp>
        <p:nvSpPr>
          <p:cNvPr id="5" name="Текст 4"/>
          <p:cNvSpPr>
            <a:spLocks noGrp="1"/>
          </p:cNvSpPr>
          <p:nvPr>
            <p:ph type="body" sz="quarter" idx="3"/>
          </p:nvPr>
        </p:nvSpPr>
        <p:spPr>
          <a:xfrm>
            <a:off x="4789924" y="1701260"/>
            <a:ext cx="3887391" cy="823912"/>
          </a:xfrm>
        </p:spPr>
        <p:txBody>
          <a:bodyPr anchor="ctr"/>
          <a:lstStyle/>
          <a:p>
            <a:pPr algn="ctr"/>
            <a:r>
              <a:rPr lang="ru-RU" i="1" dirty="0" smtClean="0">
                <a:latin typeface="Times New Roman" panose="02020603050405020304" pitchFamily="18" charset="0"/>
                <a:cs typeface="Times New Roman" panose="02020603050405020304" pitchFamily="18" charset="0"/>
              </a:rPr>
              <a:t>Космические </a:t>
            </a:r>
            <a:r>
              <a:rPr lang="ru-RU" i="1" dirty="0">
                <a:latin typeface="Times New Roman" panose="02020603050405020304" pitchFamily="18" charset="0"/>
                <a:cs typeface="Times New Roman" panose="02020603050405020304" pitchFamily="18" charset="0"/>
              </a:rPr>
              <a:t>аварии. </a:t>
            </a:r>
          </a:p>
        </p:txBody>
      </p:sp>
      <p:sp>
        <p:nvSpPr>
          <p:cNvPr id="6" name="Объект 5"/>
          <p:cNvSpPr>
            <a:spLocks noGrp="1"/>
          </p:cNvSpPr>
          <p:nvPr>
            <p:ph sz="quarter" idx="4"/>
          </p:nvPr>
        </p:nvSpPr>
        <p:spPr>
          <a:xfrm>
            <a:off x="4659295" y="2552281"/>
            <a:ext cx="4203351" cy="2703007"/>
          </a:xfrm>
        </p:spPr>
        <p:txBody>
          <a:bodyPr>
            <a:normAutofit fontScale="77500" lnSpcReduction="20000"/>
          </a:bodyPr>
          <a:lstStyle/>
          <a:p>
            <a:pPr marL="0" indent="0">
              <a:buNone/>
            </a:pPr>
            <a:r>
              <a:rPr lang="ru-RU" sz="2900" dirty="0" smtClean="0">
                <a:latin typeface="Times New Roman" panose="02020603050405020304" pitchFamily="18" charset="0"/>
                <a:cs typeface="Times New Roman" panose="02020603050405020304" pitchFamily="18" charset="0"/>
              </a:rPr>
              <a:t>  К </a:t>
            </a:r>
            <a:r>
              <a:rPr lang="ru-RU" sz="2900" dirty="0">
                <a:latin typeface="Times New Roman" panose="02020603050405020304" pitchFamily="18" charset="0"/>
                <a:cs typeface="Times New Roman" panose="02020603050405020304" pitchFamily="18" charset="0"/>
              </a:rPr>
              <a:t>примеру, в результате взрыва французской ракеты «</a:t>
            </a:r>
            <a:r>
              <a:rPr lang="ru-RU" sz="2900" dirty="0" err="1">
                <a:latin typeface="Times New Roman" panose="02020603050405020304" pitchFamily="18" charset="0"/>
                <a:cs typeface="Times New Roman" panose="02020603050405020304" pitchFamily="18" charset="0"/>
              </a:rPr>
              <a:t>Ариан</a:t>
            </a:r>
            <a:r>
              <a:rPr lang="ru-RU" sz="2900" dirty="0">
                <a:latin typeface="Times New Roman" panose="02020603050405020304" pitchFamily="18" charset="0"/>
                <a:cs typeface="Times New Roman" panose="02020603050405020304" pitchFamily="18" charset="0"/>
              </a:rPr>
              <a:t>» в 1986 году, образовалось около 3000 обломков с габаритами, которые можно проследить наземными средствами, а более мелких - неисчислимое количество. </a:t>
            </a:r>
          </a:p>
          <a:p>
            <a:pPr marL="0" indent="0">
              <a:buNone/>
            </a:pPr>
            <a:r>
              <a:rPr lang="ru-RU" sz="2900"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388149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1692" y="0"/>
            <a:ext cx="7886700" cy="1325563"/>
          </a:xfrm>
        </p:spPr>
        <p:txBody>
          <a:bodyPr>
            <a:normAutofit/>
          </a:bodyPr>
          <a:lstStyle/>
          <a:p>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Вклад стран в загрязнение околоземного пространства</a:t>
            </a:r>
            <a:endParaRPr lang="ru-RU" sz="4000" dirty="0"/>
          </a:p>
        </p:txBody>
      </p:sp>
      <p:pic>
        <p:nvPicPr>
          <p:cNvPr id="5" name="Рисунок 4">
            <a:extLst>
              <a:ext uri="{FF2B5EF4-FFF2-40B4-BE49-F238E27FC236}">
                <a16:creationId xmlns:a16="http://schemas.microsoft.com/office/drawing/2014/main" xmlns="" id="{8EFC4B70-EFB1-45D0-A65F-D8F5369250D0}"/>
              </a:ext>
            </a:extLst>
          </p:cNvPr>
          <p:cNvPicPr>
            <a:picLocks noChangeAspect="1"/>
          </p:cNvPicPr>
          <p:nvPr/>
        </p:nvPicPr>
        <p:blipFill>
          <a:blip r:embed="rId2"/>
          <a:stretch>
            <a:fillRect/>
          </a:stretch>
        </p:blipFill>
        <p:spPr>
          <a:xfrm>
            <a:off x="5637500" y="1325563"/>
            <a:ext cx="1998207" cy="5436523"/>
          </a:xfrm>
          <a:prstGeom prst="rect">
            <a:avLst/>
          </a:prstGeom>
        </p:spPr>
      </p:pic>
      <p:pic>
        <p:nvPicPr>
          <p:cNvPr id="14" name="Рисунок 13">
            <a:extLst>
              <a:ext uri="{FF2B5EF4-FFF2-40B4-BE49-F238E27FC236}">
                <a16:creationId xmlns:a16="http://schemas.microsoft.com/office/drawing/2014/main" xmlns="" id="{C3F8369A-B1A4-4C26-B4A3-7B831116632D}"/>
              </a:ext>
            </a:extLst>
          </p:cNvPr>
          <p:cNvPicPr>
            <a:picLocks noChangeAspect="1"/>
          </p:cNvPicPr>
          <p:nvPr/>
        </p:nvPicPr>
        <p:blipFill>
          <a:blip r:embed="rId3"/>
          <a:stretch>
            <a:fillRect/>
          </a:stretch>
        </p:blipFill>
        <p:spPr>
          <a:xfrm>
            <a:off x="575828" y="4074469"/>
            <a:ext cx="4941877" cy="2671249"/>
          </a:xfrm>
          <a:prstGeom prst="rect">
            <a:avLst/>
          </a:prstGeom>
        </p:spPr>
      </p:pic>
      <p:pic>
        <p:nvPicPr>
          <p:cNvPr id="4" name="Рисунок 3">
            <a:extLst>
              <a:ext uri="{FF2B5EF4-FFF2-40B4-BE49-F238E27FC236}">
                <a16:creationId xmlns:a16="http://schemas.microsoft.com/office/drawing/2014/main" xmlns="" id="{80D595D7-24A8-4A97-85F0-BC0E5D7D0A5C}"/>
              </a:ext>
            </a:extLst>
          </p:cNvPr>
          <p:cNvPicPr>
            <a:picLocks noChangeAspect="1"/>
          </p:cNvPicPr>
          <p:nvPr/>
        </p:nvPicPr>
        <p:blipFill>
          <a:blip r:embed="rId4"/>
          <a:stretch>
            <a:fillRect/>
          </a:stretch>
        </p:blipFill>
        <p:spPr>
          <a:xfrm>
            <a:off x="575827" y="1325564"/>
            <a:ext cx="4941877" cy="26712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BD275F-6A8F-497C-9B50-FA20F358769F}"/>
              </a:ext>
            </a:extLst>
          </p:cNvPr>
          <p:cNvSpPr>
            <a:spLocks noGrp="1"/>
          </p:cNvSpPr>
          <p:nvPr>
            <p:ph type="title"/>
          </p:nvPr>
        </p:nvSpPr>
        <p:spPr>
          <a:xfrm>
            <a:off x="1452659" y="327804"/>
            <a:ext cx="6238681" cy="1109110"/>
          </a:xfrm>
        </p:spPr>
        <p:txBody>
          <a:bodyPr>
            <a:normAutofit fontScale="90000"/>
          </a:bodyPr>
          <a:lstStyle/>
          <a:p>
            <a:pPr algn="ctr"/>
            <a:r>
              <a:rPr lang="ru-RU" sz="4000" dirty="0"/>
              <a:t> </a:t>
            </a: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З</a:t>
            </a:r>
            <a:r>
              <a:rPr lang="ru-RU"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асорение космоса с 1961г. по 2013г.</a:t>
            </a:r>
          </a:p>
        </p:txBody>
      </p:sp>
      <p:pic>
        <p:nvPicPr>
          <p:cNvPr id="6" name="Рисунок 5">
            <a:extLst>
              <a:ext uri="{FF2B5EF4-FFF2-40B4-BE49-F238E27FC236}">
                <a16:creationId xmlns:a16="http://schemas.microsoft.com/office/drawing/2014/main" xmlns="" id="{C6924C67-3059-40CD-99F1-F656EBD58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21" y="1690689"/>
            <a:ext cx="8375157" cy="4652865"/>
          </a:xfrm>
          <a:prstGeom prst="rect">
            <a:avLst/>
          </a:prstGeom>
        </p:spPr>
      </p:pic>
    </p:spTree>
    <p:extLst>
      <p:ext uri="{BB962C8B-B14F-4D97-AF65-F5344CB8AC3E}">
        <p14:creationId xmlns:p14="http://schemas.microsoft.com/office/powerpoint/2010/main" val="68009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DF2C65AD-2BE1-40B7-A211-CC42DBF2B281}"/>
              </a:ext>
            </a:extLst>
          </p:cNvPr>
          <p:cNvPicPr>
            <a:picLocks noChangeAspect="1"/>
          </p:cNvPicPr>
          <p:nvPr/>
        </p:nvPicPr>
        <p:blipFill>
          <a:blip r:embed="rId2"/>
          <a:stretch>
            <a:fillRect/>
          </a:stretch>
        </p:blipFill>
        <p:spPr>
          <a:xfrm>
            <a:off x="353202" y="548390"/>
            <a:ext cx="8437595" cy="5761219"/>
          </a:xfrm>
          <a:prstGeom prst="rect">
            <a:avLst/>
          </a:prstGeom>
        </p:spPr>
      </p:pic>
    </p:spTree>
    <p:extLst>
      <p:ext uri="{BB962C8B-B14F-4D97-AF65-F5344CB8AC3E}">
        <p14:creationId xmlns:p14="http://schemas.microsoft.com/office/powerpoint/2010/main" val="153258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1259" y="106179"/>
            <a:ext cx="5781482" cy="1149715"/>
          </a:xfrm>
        </p:spPr>
        <p:txBody>
          <a:bodyPr>
            <a:normAutofit fontScale="90000"/>
          </a:bodyPr>
          <a:lstStyle/>
          <a:p>
            <a:pPr algn="ct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Классификация космического мусора</a:t>
            </a:r>
            <a:endParaRPr lang="ru-RU" sz="4000" dirty="0"/>
          </a:p>
        </p:txBody>
      </p:sp>
      <p:pic>
        <p:nvPicPr>
          <p:cNvPr id="4" name="Рисунок 3">
            <a:extLst>
              <a:ext uri="{FF2B5EF4-FFF2-40B4-BE49-F238E27FC236}">
                <a16:creationId xmlns:a16="http://schemas.microsoft.com/office/drawing/2014/main" xmlns="" id="{D6699868-CD9B-412F-BFC4-C6709DBC014F}"/>
              </a:ext>
            </a:extLst>
          </p:cNvPr>
          <p:cNvPicPr>
            <a:picLocks noChangeAspect="1"/>
          </p:cNvPicPr>
          <p:nvPr/>
        </p:nvPicPr>
        <p:blipFill>
          <a:blip r:embed="rId2"/>
          <a:stretch>
            <a:fillRect/>
          </a:stretch>
        </p:blipFill>
        <p:spPr>
          <a:xfrm>
            <a:off x="2949677" y="1202022"/>
            <a:ext cx="3421626" cy="1149714"/>
          </a:xfrm>
          <a:prstGeom prst="rect">
            <a:avLst/>
          </a:prstGeom>
        </p:spPr>
      </p:pic>
      <p:pic>
        <p:nvPicPr>
          <p:cNvPr id="5" name="Рисунок 4">
            <a:extLst>
              <a:ext uri="{FF2B5EF4-FFF2-40B4-BE49-F238E27FC236}">
                <a16:creationId xmlns:a16="http://schemas.microsoft.com/office/drawing/2014/main" xmlns="" id="{448407B1-BEB5-4C9E-9026-7B72ECEF2AEC}"/>
              </a:ext>
            </a:extLst>
          </p:cNvPr>
          <p:cNvPicPr>
            <a:picLocks noChangeAspect="1"/>
          </p:cNvPicPr>
          <p:nvPr/>
        </p:nvPicPr>
        <p:blipFill>
          <a:blip r:embed="rId3"/>
          <a:stretch>
            <a:fillRect/>
          </a:stretch>
        </p:blipFill>
        <p:spPr>
          <a:xfrm>
            <a:off x="2695810" y="2405608"/>
            <a:ext cx="1876190" cy="419048"/>
          </a:xfrm>
          <a:prstGeom prst="rect">
            <a:avLst/>
          </a:prstGeom>
        </p:spPr>
      </p:pic>
      <p:pic>
        <p:nvPicPr>
          <p:cNvPr id="6" name="Рисунок 5">
            <a:extLst>
              <a:ext uri="{FF2B5EF4-FFF2-40B4-BE49-F238E27FC236}">
                <a16:creationId xmlns:a16="http://schemas.microsoft.com/office/drawing/2014/main" xmlns="" id="{DB5500B6-0B8E-4185-A6F0-AE09AFBC9354}"/>
              </a:ext>
            </a:extLst>
          </p:cNvPr>
          <p:cNvPicPr>
            <a:picLocks noChangeAspect="1"/>
          </p:cNvPicPr>
          <p:nvPr/>
        </p:nvPicPr>
        <p:blipFill>
          <a:blip r:embed="rId4"/>
          <a:stretch>
            <a:fillRect/>
          </a:stretch>
        </p:blipFill>
        <p:spPr>
          <a:xfrm>
            <a:off x="4524843" y="2358111"/>
            <a:ext cx="123810" cy="380952"/>
          </a:xfrm>
          <a:prstGeom prst="rect">
            <a:avLst/>
          </a:prstGeom>
        </p:spPr>
      </p:pic>
      <p:pic>
        <p:nvPicPr>
          <p:cNvPr id="7" name="Рисунок 6">
            <a:extLst>
              <a:ext uri="{FF2B5EF4-FFF2-40B4-BE49-F238E27FC236}">
                <a16:creationId xmlns:a16="http://schemas.microsoft.com/office/drawing/2014/main" xmlns="" id="{84675D87-C181-468B-9904-4DAE22472973}"/>
              </a:ext>
            </a:extLst>
          </p:cNvPr>
          <p:cNvPicPr>
            <a:picLocks noChangeAspect="1"/>
          </p:cNvPicPr>
          <p:nvPr/>
        </p:nvPicPr>
        <p:blipFill>
          <a:blip r:embed="rId5"/>
          <a:stretch>
            <a:fillRect/>
          </a:stretch>
        </p:blipFill>
        <p:spPr>
          <a:xfrm>
            <a:off x="4572000" y="2405608"/>
            <a:ext cx="1876190" cy="380952"/>
          </a:xfrm>
          <a:prstGeom prst="rect">
            <a:avLst/>
          </a:prstGeom>
        </p:spPr>
      </p:pic>
      <p:pic>
        <p:nvPicPr>
          <p:cNvPr id="8" name="Рисунок 7">
            <a:extLst>
              <a:ext uri="{FF2B5EF4-FFF2-40B4-BE49-F238E27FC236}">
                <a16:creationId xmlns:a16="http://schemas.microsoft.com/office/drawing/2014/main" xmlns="" id="{4DFB2A3C-4E49-41E7-B70F-7390690F2C72}"/>
              </a:ext>
            </a:extLst>
          </p:cNvPr>
          <p:cNvPicPr>
            <a:picLocks noChangeAspect="1"/>
          </p:cNvPicPr>
          <p:nvPr/>
        </p:nvPicPr>
        <p:blipFill>
          <a:blip r:embed="rId6"/>
          <a:stretch>
            <a:fillRect/>
          </a:stretch>
        </p:blipFill>
        <p:spPr>
          <a:xfrm>
            <a:off x="1085047" y="2777752"/>
            <a:ext cx="1804496" cy="857933"/>
          </a:xfrm>
          <a:prstGeom prst="rect">
            <a:avLst/>
          </a:prstGeom>
        </p:spPr>
      </p:pic>
      <p:pic>
        <p:nvPicPr>
          <p:cNvPr id="9" name="Рисунок 8">
            <a:extLst>
              <a:ext uri="{FF2B5EF4-FFF2-40B4-BE49-F238E27FC236}">
                <a16:creationId xmlns:a16="http://schemas.microsoft.com/office/drawing/2014/main" xmlns="" id="{8105DA12-6366-4797-AAEE-947382E1EE09}"/>
              </a:ext>
            </a:extLst>
          </p:cNvPr>
          <p:cNvPicPr>
            <a:picLocks noChangeAspect="1"/>
          </p:cNvPicPr>
          <p:nvPr/>
        </p:nvPicPr>
        <p:blipFill>
          <a:blip r:embed="rId7"/>
          <a:stretch>
            <a:fillRect/>
          </a:stretch>
        </p:blipFill>
        <p:spPr>
          <a:xfrm>
            <a:off x="3669209" y="2739063"/>
            <a:ext cx="1804496" cy="857932"/>
          </a:xfrm>
          <a:prstGeom prst="rect">
            <a:avLst/>
          </a:prstGeom>
        </p:spPr>
      </p:pic>
      <p:pic>
        <p:nvPicPr>
          <p:cNvPr id="11" name="Рисунок 10">
            <a:extLst>
              <a:ext uri="{FF2B5EF4-FFF2-40B4-BE49-F238E27FC236}">
                <a16:creationId xmlns:a16="http://schemas.microsoft.com/office/drawing/2014/main" xmlns="" id="{9E362EE2-A311-4051-AF18-FCD6B727C34F}"/>
              </a:ext>
            </a:extLst>
          </p:cNvPr>
          <p:cNvPicPr>
            <a:picLocks noChangeAspect="1"/>
          </p:cNvPicPr>
          <p:nvPr/>
        </p:nvPicPr>
        <p:blipFill>
          <a:blip r:embed="rId8"/>
          <a:stretch>
            <a:fillRect/>
          </a:stretch>
        </p:blipFill>
        <p:spPr>
          <a:xfrm>
            <a:off x="6215171" y="2824656"/>
            <a:ext cx="1804496" cy="819836"/>
          </a:xfrm>
          <a:prstGeom prst="rect">
            <a:avLst/>
          </a:prstGeom>
        </p:spPr>
      </p:pic>
      <p:cxnSp>
        <p:nvCxnSpPr>
          <p:cNvPr id="15" name="Прямая со стрелкой 14">
            <a:extLst>
              <a:ext uri="{FF2B5EF4-FFF2-40B4-BE49-F238E27FC236}">
                <a16:creationId xmlns:a16="http://schemas.microsoft.com/office/drawing/2014/main" xmlns="" id="{796BC671-3FF9-4207-87A5-0DA054EEA023}"/>
              </a:ext>
            </a:extLst>
          </p:cNvPr>
          <p:cNvCxnSpPr>
            <a:cxnSpLocks/>
          </p:cNvCxnSpPr>
          <p:nvPr/>
        </p:nvCxnSpPr>
        <p:spPr>
          <a:xfrm flipH="1">
            <a:off x="1168055" y="3635685"/>
            <a:ext cx="819241" cy="626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a:extLst>
              <a:ext uri="{FF2B5EF4-FFF2-40B4-BE49-F238E27FC236}">
                <a16:creationId xmlns:a16="http://schemas.microsoft.com/office/drawing/2014/main" xmlns="" id="{874E878F-BC65-4F35-9A04-8F7D9B3D60B3}"/>
              </a:ext>
            </a:extLst>
          </p:cNvPr>
          <p:cNvCxnSpPr>
            <a:cxnSpLocks/>
          </p:cNvCxnSpPr>
          <p:nvPr/>
        </p:nvCxnSpPr>
        <p:spPr>
          <a:xfrm>
            <a:off x="2016786" y="3644492"/>
            <a:ext cx="758229" cy="577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a:extLst>
              <a:ext uri="{FF2B5EF4-FFF2-40B4-BE49-F238E27FC236}">
                <a16:creationId xmlns:a16="http://schemas.microsoft.com/office/drawing/2014/main" xmlns="" id="{3844610A-E81D-43FE-879B-955EC7089CF4}"/>
              </a:ext>
            </a:extLst>
          </p:cNvPr>
          <p:cNvCxnSpPr>
            <a:cxnSpLocks/>
            <a:stCxn id="9" idx="2"/>
          </p:cNvCxnSpPr>
          <p:nvPr/>
        </p:nvCxnSpPr>
        <p:spPr>
          <a:xfrm flipH="1">
            <a:off x="3633362" y="3596995"/>
            <a:ext cx="938095" cy="2092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Прямая со стрелкой 20">
            <a:extLst>
              <a:ext uri="{FF2B5EF4-FFF2-40B4-BE49-F238E27FC236}">
                <a16:creationId xmlns:a16="http://schemas.microsoft.com/office/drawing/2014/main" xmlns="" id="{C9505101-E371-4A88-8291-741D495B01A4}"/>
              </a:ext>
            </a:extLst>
          </p:cNvPr>
          <p:cNvCxnSpPr>
            <a:cxnSpLocks/>
            <a:stCxn id="9" idx="2"/>
          </p:cNvCxnSpPr>
          <p:nvPr/>
        </p:nvCxnSpPr>
        <p:spPr>
          <a:xfrm>
            <a:off x="4571457" y="3596995"/>
            <a:ext cx="938095" cy="2092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Прямая со стрелкой 22">
            <a:extLst>
              <a:ext uri="{FF2B5EF4-FFF2-40B4-BE49-F238E27FC236}">
                <a16:creationId xmlns:a16="http://schemas.microsoft.com/office/drawing/2014/main" xmlns="" id="{A23F4F82-8DC9-4732-8DD6-9411152571D6}"/>
              </a:ext>
            </a:extLst>
          </p:cNvPr>
          <p:cNvCxnSpPr>
            <a:cxnSpLocks/>
            <a:endCxn id="25604" idx="0"/>
          </p:cNvCxnSpPr>
          <p:nvPr/>
        </p:nvCxnSpPr>
        <p:spPr>
          <a:xfrm flipH="1">
            <a:off x="6447647" y="3635017"/>
            <a:ext cx="750164" cy="681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a:extLst>
              <a:ext uri="{FF2B5EF4-FFF2-40B4-BE49-F238E27FC236}">
                <a16:creationId xmlns:a16="http://schemas.microsoft.com/office/drawing/2014/main" xmlns="" id="{F3893CCE-7A41-4BF7-A3C3-6F6480E605F5}"/>
              </a:ext>
            </a:extLst>
          </p:cNvPr>
          <p:cNvCxnSpPr>
            <a:cxnSpLocks/>
          </p:cNvCxnSpPr>
          <p:nvPr/>
        </p:nvCxnSpPr>
        <p:spPr>
          <a:xfrm>
            <a:off x="7271613" y="3640803"/>
            <a:ext cx="859815" cy="630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9" name="Рисунок 28">
            <a:extLst>
              <a:ext uri="{FF2B5EF4-FFF2-40B4-BE49-F238E27FC236}">
                <a16:creationId xmlns:a16="http://schemas.microsoft.com/office/drawing/2014/main" xmlns="" id="{97F95718-B45F-4518-9C04-65B76BF2D6D0}"/>
              </a:ext>
            </a:extLst>
          </p:cNvPr>
          <p:cNvPicPr>
            <a:picLocks noChangeAspect="1"/>
          </p:cNvPicPr>
          <p:nvPr/>
        </p:nvPicPr>
        <p:blipFill>
          <a:blip r:embed="rId9"/>
          <a:stretch>
            <a:fillRect/>
          </a:stretch>
        </p:blipFill>
        <p:spPr>
          <a:xfrm>
            <a:off x="110326" y="4271759"/>
            <a:ext cx="1570933" cy="1061884"/>
          </a:xfrm>
          <a:prstGeom prst="rect">
            <a:avLst/>
          </a:prstGeom>
        </p:spPr>
      </p:pic>
      <p:pic>
        <p:nvPicPr>
          <p:cNvPr id="30" name="Рисунок 29">
            <a:extLst>
              <a:ext uri="{FF2B5EF4-FFF2-40B4-BE49-F238E27FC236}">
                <a16:creationId xmlns:a16="http://schemas.microsoft.com/office/drawing/2014/main" xmlns="" id="{1D736DCF-18DE-479B-8EDE-C6B0B62191CF}"/>
              </a:ext>
            </a:extLst>
          </p:cNvPr>
          <p:cNvPicPr>
            <a:picLocks noChangeAspect="1"/>
          </p:cNvPicPr>
          <p:nvPr/>
        </p:nvPicPr>
        <p:blipFill>
          <a:blip r:embed="rId10"/>
          <a:stretch>
            <a:fillRect/>
          </a:stretch>
        </p:blipFill>
        <p:spPr>
          <a:xfrm>
            <a:off x="2017872" y="4271759"/>
            <a:ext cx="1514286" cy="1046316"/>
          </a:xfrm>
          <a:prstGeom prst="rect">
            <a:avLst/>
          </a:prstGeom>
        </p:spPr>
      </p:pic>
      <p:pic>
        <p:nvPicPr>
          <p:cNvPr id="25601" name="Рисунок 25600">
            <a:extLst>
              <a:ext uri="{FF2B5EF4-FFF2-40B4-BE49-F238E27FC236}">
                <a16:creationId xmlns:a16="http://schemas.microsoft.com/office/drawing/2014/main" xmlns="" id="{547646C6-1F10-4F65-BD8A-38AFF685EF35}"/>
              </a:ext>
            </a:extLst>
          </p:cNvPr>
          <p:cNvPicPr>
            <a:picLocks noChangeAspect="1"/>
          </p:cNvPicPr>
          <p:nvPr/>
        </p:nvPicPr>
        <p:blipFill>
          <a:blip r:embed="rId11"/>
          <a:stretch>
            <a:fillRect/>
          </a:stretch>
        </p:blipFill>
        <p:spPr>
          <a:xfrm>
            <a:off x="2695810" y="5790995"/>
            <a:ext cx="1814285" cy="1001250"/>
          </a:xfrm>
          <a:prstGeom prst="rect">
            <a:avLst/>
          </a:prstGeom>
        </p:spPr>
      </p:pic>
      <p:pic>
        <p:nvPicPr>
          <p:cNvPr id="25603" name="Рисунок 25602">
            <a:extLst>
              <a:ext uri="{FF2B5EF4-FFF2-40B4-BE49-F238E27FC236}">
                <a16:creationId xmlns:a16="http://schemas.microsoft.com/office/drawing/2014/main" xmlns="" id="{5B2AC3ED-CD1F-4821-93B3-AA2E57C94A68}"/>
              </a:ext>
            </a:extLst>
          </p:cNvPr>
          <p:cNvPicPr>
            <a:picLocks noChangeAspect="1"/>
          </p:cNvPicPr>
          <p:nvPr/>
        </p:nvPicPr>
        <p:blipFill>
          <a:blip r:embed="rId12"/>
          <a:stretch>
            <a:fillRect/>
          </a:stretch>
        </p:blipFill>
        <p:spPr>
          <a:xfrm>
            <a:off x="4676065" y="5787650"/>
            <a:ext cx="1695238" cy="1001250"/>
          </a:xfrm>
          <a:prstGeom prst="rect">
            <a:avLst/>
          </a:prstGeom>
        </p:spPr>
      </p:pic>
      <p:pic>
        <p:nvPicPr>
          <p:cNvPr id="25604" name="Рисунок 25603">
            <a:extLst>
              <a:ext uri="{FF2B5EF4-FFF2-40B4-BE49-F238E27FC236}">
                <a16:creationId xmlns:a16="http://schemas.microsoft.com/office/drawing/2014/main" xmlns="" id="{359F5BE2-5793-4880-BDD5-303121CDDFBA}"/>
              </a:ext>
            </a:extLst>
          </p:cNvPr>
          <p:cNvPicPr>
            <a:picLocks noChangeAspect="1"/>
          </p:cNvPicPr>
          <p:nvPr/>
        </p:nvPicPr>
        <p:blipFill>
          <a:blip r:embed="rId13"/>
          <a:stretch>
            <a:fillRect/>
          </a:stretch>
        </p:blipFill>
        <p:spPr>
          <a:xfrm>
            <a:off x="5686793" y="4316825"/>
            <a:ext cx="1521708" cy="1001250"/>
          </a:xfrm>
          <a:prstGeom prst="rect">
            <a:avLst/>
          </a:prstGeom>
        </p:spPr>
      </p:pic>
      <p:pic>
        <p:nvPicPr>
          <p:cNvPr id="25605" name="Рисунок 25604">
            <a:extLst>
              <a:ext uri="{FF2B5EF4-FFF2-40B4-BE49-F238E27FC236}">
                <a16:creationId xmlns:a16="http://schemas.microsoft.com/office/drawing/2014/main" xmlns="" id="{F1065627-D725-4E32-9C66-95AC80A7D4BD}"/>
              </a:ext>
            </a:extLst>
          </p:cNvPr>
          <p:cNvPicPr>
            <a:picLocks noChangeAspect="1"/>
          </p:cNvPicPr>
          <p:nvPr/>
        </p:nvPicPr>
        <p:blipFill>
          <a:blip r:embed="rId14"/>
          <a:stretch>
            <a:fillRect/>
          </a:stretch>
        </p:blipFill>
        <p:spPr>
          <a:xfrm>
            <a:off x="7539362" y="4316825"/>
            <a:ext cx="1494311" cy="1001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1061" y="0"/>
            <a:ext cx="8515350" cy="1325563"/>
          </a:xfrm>
        </p:spPr>
        <p:txBody>
          <a:bodyPr>
            <a:normAutofit/>
          </a:bodyPr>
          <a:lstStyle/>
          <a:p>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Распределение космического мусора по высотам орбит</a:t>
            </a:r>
            <a:endParaRPr lang="ru-RU" sz="4000" dirty="0"/>
          </a:p>
        </p:txBody>
      </p:sp>
      <p:sp>
        <p:nvSpPr>
          <p:cNvPr id="26626" name="AutoShape 2" descr="Распределение космического мусора. Часть I | Необычны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28" name="Picture 4" descr="Распределение космического мусора. Часть I | Необычный"/>
          <p:cNvPicPr>
            <a:picLocks noChangeAspect="1" noChangeArrowheads="1"/>
          </p:cNvPicPr>
          <p:nvPr/>
        </p:nvPicPr>
        <p:blipFill>
          <a:blip r:embed="rId2" cstate="print"/>
          <a:srcRect/>
          <a:stretch>
            <a:fillRect/>
          </a:stretch>
        </p:blipFill>
        <p:spPr bwMode="auto">
          <a:xfrm>
            <a:off x="307975" y="1288692"/>
            <a:ext cx="7242422" cy="2704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0" name="Picture 6" descr="Общественный космический фонд &gt; Мусор на орбите и что с ним делать"/>
          <p:cNvPicPr>
            <a:picLocks noChangeAspect="1" noChangeArrowheads="1"/>
          </p:cNvPicPr>
          <p:nvPr/>
        </p:nvPicPr>
        <p:blipFill>
          <a:blip r:embed="rId3" cstate="print"/>
          <a:srcRect/>
          <a:stretch>
            <a:fillRect/>
          </a:stretch>
        </p:blipFill>
        <p:spPr bwMode="auto">
          <a:xfrm>
            <a:off x="307975" y="4153989"/>
            <a:ext cx="7242422" cy="27040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30"/>
                                        </p:tgtEl>
                                        <p:attrNameLst>
                                          <p:attrName>style.visibility</p:attrName>
                                        </p:attrNameLst>
                                      </p:cBhvr>
                                      <p:to>
                                        <p:strVal val="visible"/>
                                      </p:to>
                                    </p:set>
                                    <p:animEffect transition="in" filter="fade">
                                      <p:cBhvr>
                                        <p:cTn id="14" dur="1000"/>
                                        <p:tgtEl>
                                          <p:spTgt spid="26630"/>
                                        </p:tgtEl>
                                      </p:cBhvr>
                                    </p:animEffect>
                                    <p:anim calcmode="lin" valueType="num">
                                      <p:cBhvr>
                                        <p:cTn id="15" dur="1000" fill="hold"/>
                                        <p:tgtEl>
                                          <p:spTgt spid="26630"/>
                                        </p:tgtEl>
                                        <p:attrNameLst>
                                          <p:attrName>ppt_x</p:attrName>
                                        </p:attrNameLst>
                                      </p:cBhvr>
                                      <p:tavLst>
                                        <p:tav tm="0">
                                          <p:val>
                                            <p:strVal val="#ppt_x"/>
                                          </p:val>
                                        </p:tav>
                                        <p:tav tm="100000">
                                          <p:val>
                                            <p:strVal val="#ppt_x"/>
                                          </p:val>
                                        </p:tav>
                                      </p:tavLst>
                                    </p:anim>
                                    <p:anim calcmode="lin" valueType="num">
                                      <p:cBhvr>
                                        <p:cTn id="16"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464" y="411480"/>
            <a:ext cx="7088886" cy="1325563"/>
          </a:xfrm>
        </p:spPr>
        <p:txBody>
          <a:bodyPr>
            <a:noAutofit/>
          </a:bodyPr>
          <a:lstStyle/>
          <a:p>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Способы очистки околоземного пространства</a:t>
            </a:r>
            <a:b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br>
            <a:endParaRPr lang="ru-RU" sz="4000" dirty="0"/>
          </a:p>
        </p:txBody>
      </p:sp>
      <p:sp>
        <p:nvSpPr>
          <p:cNvPr id="3" name="Содержимое 2"/>
          <p:cNvSpPr>
            <a:spLocks noGrp="1"/>
          </p:cNvSpPr>
          <p:nvPr>
            <p:ph idx="1"/>
          </p:nvPr>
        </p:nvSpPr>
        <p:spPr>
          <a:xfrm>
            <a:off x="548263" y="1515291"/>
            <a:ext cx="7886700" cy="4753112"/>
          </a:xfrm>
        </p:spPr>
        <p:txBody>
          <a:bodyPr>
            <a:noAutofit/>
          </a:bodyPr>
          <a:lstStyle/>
          <a:p>
            <a:r>
              <a:rPr lang="ru-RU" dirty="0">
                <a:latin typeface="Times New Roman" pitchFamily="18" charset="0"/>
                <a:cs typeface="Times New Roman" pitchFamily="18" charset="0"/>
              </a:rPr>
              <a:t>Управляемый вход в атмосферу, при котором несгоревшие объекты падают в океан;</a:t>
            </a:r>
          </a:p>
          <a:p>
            <a:r>
              <a:rPr lang="ru-RU" dirty="0">
                <a:latin typeface="Times New Roman" pitchFamily="18" charset="0"/>
                <a:cs typeface="Times New Roman" pitchFamily="18" charset="0"/>
              </a:rPr>
              <a:t>Использование специальных космических кораблей для снятия космических аппаратов с орбит;</a:t>
            </a:r>
          </a:p>
          <a:p>
            <a:r>
              <a:rPr lang="ru-RU" dirty="0">
                <a:latin typeface="Times New Roman" pitchFamily="18" charset="0"/>
                <a:cs typeface="Times New Roman" pitchFamily="18" charset="0"/>
              </a:rPr>
              <a:t>Создание и вывод в космос специальных мусоросборников;</a:t>
            </a:r>
          </a:p>
          <a:p>
            <a:r>
              <a:rPr lang="ru-RU" dirty="0">
                <a:latin typeface="Times New Roman" pitchFamily="18" charset="0"/>
                <a:cs typeface="Times New Roman" pitchFamily="18" charset="0"/>
              </a:rPr>
              <a:t>Перевод самых опасных объектов из ближнего космоса на более высокие орбиты;</a:t>
            </a:r>
          </a:p>
          <a:p>
            <a:r>
              <a:rPr lang="ru-RU" dirty="0">
                <a:latin typeface="Times New Roman" pitchFamily="18" charset="0"/>
                <a:cs typeface="Times New Roman" pitchFamily="18" charset="0"/>
              </a:rPr>
              <a:t>Создание и </a:t>
            </a:r>
            <a:r>
              <a:rPr lang="ru-RU" dirty="0" smtClean="0">
                <a:latin typeface="Times New Roman" pitchFamily="18" charset="0"/>
                <a:cs typeface="Times New Roman" pitchFamily="18" charset="0"/>
              </a:rPr>
              <a:t>установка СКМ  </a:t>
            </a:r>
            <a:r>
              <a:rPr lang="ru-RU" dirty="0">
                <a:latin typeface="Times New Roman" pitchFamily="18" charset="0"/>
                <a:cs typeface="Times New Roman" pitchFamily="18" charset="0"/>
              </a:rPr>
              <a:t>на </a:t>
            </a:r>
            <a:r>
              <a:rPr lang="ru-RU" dirty="0" smtClean="0">
                <a:latin typeface="Times New Roman" pitchFamily="18" charset="0"/>
                <a:cs typeface="Times New Roman" pitchFamily="18" charset="0"/>
              </a:rPr>
              <a:t>детекторе </a:t>
            </a:r>
            <a:r>
              <a:rPr lang="ru-RU" dirty="0">
                <a:latin typeface="Times New Roman" pitchFamily="18" charset="0"/>
                <a:cs typeface="Times New Roman" pitchFamily="18" charset="0"/>
              </a:rPr>
              <a:t>«орбитального мусора».</a:t>
            </a:r>
          </a:p>
          <a:p>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D1D5BC-D697-4C63-8841-1B2531ED49BF}"/>
              </a:ext>
            </a:extLst>
          </p:cNvPr>
          <p:cNvSpPr>
            <a:spLocks noGrp="1"/>
          </p:cNvSpPr>
          <p:nvPr>
            <p:ph type="title"/>
          </p:nvPr>
        </p:nvSpPr>
        <p:spPr>
          <a:xfrm>
            <a:off x="848417" y="365126"/>
            <a:ext cx="7886700" cy="1325563"/>
          </a:xfrm>
        </p:spPr>
        <p:txBody>
          <a:bodyPr>
            <a:normAutofit/>
          </a:bodyPr>
          <a:lstStyle/>
          <a:p>
            <a:pPr algn="ct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Существует еще несколько способов очистки:</a:t>
            </a:r>
          </a:p>
        </p:txBody>
      </p:sp>
      <p:sp>
        <p:nvSpPr>
          <p:cNvPr id="7" name="Объект 6">
            <a:extLst>
              <a:ext uri="{FF2B5EF4-FFF2-40B4-BE49-F238E27FC236}">
                <a16:creationId xmlns:a16="http://schemas.microsoft.com/office/drawing/2014/main" xmlns="" id="{FFA11157-EE78-4077-9005-F5511DBC72A1}"/>
              </a:ext>
            </a:extLst>
          </p:cNvPr>
          <p:cNvSpPr>
            <a:spLocks noGrp="1"/>
          </p:cNvSpPr>
          <p:nvPr>
            <p:ph sz="half" idx="2"/>
          </p:nvPr>
        </p:nvSpPr>
        <p:spPr>
          <a:xfrm>
            <a:off x="2797595" y="1575707"/>
            <a:ext cx="5806441" cy="974060"/>
          </a:xfrm>
        </p:spPr>
        <p:txBody>
          <a:bodyPr>
            <a:normAutofit/>
          </a:bodyPr>
          <a:lstStyle/>
          <a:p>
            <a:pPr marL="0" indent="0">
              <a:buNone/>
            </a:pPr>
            <a:r>
              <a:rPr lang="ru-RU" sz="1900" dirty="0">
                <a:latin typeface="Times New Roman" panose="02020603050405020304" pitchFamily="18" charset="0"/>
                <a:cs typeface="Times New Roman" panose="02020603050405020304" pitchFamily="18" charset="0"/>
              </a:rPr>
              <a:t>Аппарат-“космический мусорщик”, будет перехватывать мёртвые аппараты или крупные обломки мусора и сводить их с околоземной орбиты. </a:t>
            </a:r>
          </a:p>
          <a:p>
            <a:pPr marL="0" indent="0">
              <a:buNone/>
            </a:pPr>
            <a:endParaRPr lang="ru-RU" sz="1900" dirty="0">
              <a:latin typeface="Times New Roman" panose="02020603050405020304" pitchFamily="18" charset="0"/>
              <a:cs typeface="Times New Roman" panose="02020603050405020304" pitchFamily="18" charset="0"/>
            </a:endParaRPr>
          </a:p>
          <a:p>
            <a:pPr marL="0" indent="0">
              <a:buNone/>
            </a:pPr>
            <a:endParaRPr lang="ru-RU" sz="2900" dirty="0">
              <a:latin typeface="Times New Roman" panose="02020603050405020304" pitchFamily="18" charset="0"/>
              <a:cs typeface="Times New Roman" panose="02020603050405020304" pitchFamily="18" charset="0"/>
            </a:endParaRPr>
          </a:p>
          <a:p>
            <a:pPr marL="0" indent="0">
              <a:buNone/>
            </a:pPr>
            <a:endParaRPr lang="ru-RU" sz="2900" dirty="0">
              <a:latin typeface="Times New Roman" panose="02020603050405020304" pitchFamily="18" charset="0"/>
              <a:cs typeface="Times New Roman" panose="02020603050405020304" pitchFamily="18" charset="0"/>
            </a:endParaRPr>
          </a:p>
          <a:p>
            <a:pPr marL="0" indent="0">
              <a:buNone/>
            </a:pPr>
            <a:endParaRPr lang="ru-RU" sz="29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13" name="Объект 12">
            <a:extLst>
              <a:ext uri="{FF2B5EF4-FFF2-40B4-BE49-F238E27FC236}">
                <a16:creationId xmlns:a16="http://schemas.microsoft.com/office/drawing/2014/main" xmlns="" id="{A10E12B5-BC8B-43A9-98C3-40DBF08EB25D}"/>
              </a:ext>
            </a:extLst>
          </p:cNvPr>
          <p:cNvSpPr>
            <a:spLocks noGrp="1"/>
          </p:cNvSpPr>
          <p:nvPr>
            <p:ph sz="quarter" idx="4"/>
          </p:nvPr>
        </p:nvSpPr>
        <p:spPr>
          <a:xfrm>
            <a:off x="3127248" y="2795326"/>
            <a:ext cx="3628553" cy="1476070"/>
          </a:xfrm>
        </p:spPr>
        <p:txBody>
          <a:bodyPr>
            <a:noAutofit/>
          </a:bodyPr>
          <a:lstStyle/>
          <a:p>
            <a:pPr marL="0" indent="0">
              <a:buNone/>
            </a:pPr>
            <a:r>
              <a:rPr lang="ru-RU" sz="1800" dirty="0">
                <a:latin typeface="Times New Roman" panose="02020603050405020304" pitchFamily="18" charset="0"/>
                <a:cs typeface="Times New Roman" panose="02020603050405020304" pitchFamily="18" charset="0"/>
              </a:rPr>
              <a:t>Воздействие на мусор лазером: световое давление способно изменить орбиту мусора и предотвратить возможные столкновения. Возможно также замедление скорости объектов, которое ускорит их падения на Землю.</a:t>
            </a:r>
            <a:endParaRPr lang="ru-RU" sz="1800" dirty="0"/>
          </a:p>
        </p:txBody>
      </p:sp>
      <p:pic>
        <p:nvPicPr>
          <p:cNvPr id="10" name="Рисунок 9">
            <a:extLst>
              <a:ext uri="{FF2B5EF4-FFF2-40B4-BE49-F238E27FC236}">
                <a16:creationId xmlns:a16="http://schemas.microsoft.com/office/drawing/2014/main" xmlns="" id="{B5F8E269-9B7D-4662-8BE1-32EA919BBD40}"/>
              </a:ext>
            </a:extLst>
          </p:cNvPr>
          <p:cNvPicPr>
            <a:picLocks noChangeAspect="1"/>
          </p:cNvPicPr>
          <p:nvPr/>
        </p:nvPicPr>
        <p:blipFill>
          <a:blip r:embed="rId2"/>
          <a:stretch>
            <a:fillRect/>
          </a:stretch>
        </p:blipFill>
        <p:spPr>
          <a:xfrm>
            <a:off x="277802" y="1564447"/>
            <a:ext cx="2389181" cy="2306159"/>
          </a:xfrm>
          <a:prstGeom prst="rect">
            <a:avLst/>
          </a:prstGeom>
        </p:spPr>
      </p:pic>
      <p:sp>
        <p:nvSpPr>
          <p:cNvPr id="14" name="TextBox 13">
            <a:extLst>
              <a:ext uri="{FF2B5EF4-FFF2-40B4-BE49-F238E27FC236}">
                <a16:creationId xmlns:a16="http://schemas.microsoft.com/office/drawing/2014/main" xmlns="" id="{0321414E-258F-4779-993E-9A56E5518726}"/>
              </a:ext>
            </a:extLst>
          </p:cNvPr>
          <p:cNvSpPr txBox="1"/>
          <p:nvPr/>
        </p:nvSpPr>
        <p:spPr>
          <a:xfrm>
            <a:off x="2797595" y="4956048"/>
            <a:ext cx="5447697" cy="1754326"/>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Оснащение космических аппаратов сложенным воздушным шаром, который по завершении срока работы аппарата наполняется газом и за счёт большого объёма тормозит движение аппарата, принуждая его к ускоренному сходу с орбиты и снижению.</a:t>
            </a:r>
          </a:p>
        </p:txBody>
      </p:sp>
      <p:pic>
        <p:nvPicPr>
          <p:cNvPr id="15" name="Рисунок 14">
            <a:extLst>
              <a:ext uri="{FF2B5EF4-FFF2-40B4-BE49-F238E27FC236}">
                <a16:creationId xmlns:a16="http://schemas.microsoft.com/office/drawing/2014/main" xmlns="" id="{25776BAF-CA60-4324-8565-21B7B11ED9C4}"/>
              </a:ext>
            </a:extLst>
          </p:cNvPr>
          <p:cNvPicPr>
            <a:picLocks noChangeAspect="1"/>
          </p:cNvPicPr>
          <p:nvPr/>
        </p:nvPicPr>
        <p:blipFill>
          <a:blip r:embed="rId3"/>
          <a:stretch>
            <a:fillRect/>
          </a:stretch>
        </p:blipFill>
        <p:spPr>
          <a:xfrm>
            <a:off x="6345938" y="2809872"/>
            <a:ext cx="2389649" cy="2146176"/>
          </a:xfrm>
          <a:prstGeom prst="rect">
            <a:avLst/>
          </a:prstGeom>
        </p:spPr>
      </p:pic>
      <p:pic>
        <p:nvPicPr>
          <p:cNvPr id="16" name="Рисунок 15">
            <a:extLst>
              <a:ext uri="{FF2B5EF4-FFF2-40B4-BE49-F238E27FC236}">
                <a16:creationId xmlns:a16="http://schemas.microsoft.com/office/drawing/2014/main" xmlns="" id="{1B929DAA-6F62-479B-879F-1B37871CF048}"/>
              </a:ext>
            </a:extLst>
          </p:cNvPr>
          <p:cNvPicPr>
            <a:picLocks noChangeAspect="1"/>
          </p:cNvPicPr>
          <p:nvPr/>
        </p:nvPicPr>
        <p:blipFill>
          <a:blip r:embed="rId4"/>
          <a:stretch>
            <a:fillRect/>
          </a:stretch>
        </p:blipFill>
        <p:spPr>
          <a:xfrm>
            <a:off x="408413" y="4397883"/>
            <a:ext cx="2389182" cy="2094991"/>
          </a:xfrm>
          <a:prstGeom prst="rect">
            <a:avLst/>
          </a:prstGeom>
        </p:spPr>
      </p:pic>
    </p:spTree>
    <p:extLst>
      <p:ext uri="{BB962C8B-B14F-4D97-AF65-F5344CB8AC3E}">
        <p14:creationId xmlns:p14="http://schemas.microsoft.com/office/powerpoint/2010/main" val="83481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4751A80C-10ED-4821-BA85-22F125B371EA}"/>
              </a:ext>
            </a:extLst>
          </p:cNvPr>
          <p:cNvPicPr>
            <a:picLocks noChangeAspect="1"/>
          </p:cNvPicPr>
          <p:nvPr/>
        </p:nvPicPr>
        <p:blipFill rotWithShape="1">
          <a:blip r:embed="rId2"/>
          <a:srcRect l="29806" t="12671" r="27420" b="47803"/>
          <a:stretch/>
        </p:blipFill>
        <p:spPr>
          <a:xfrm>
            <a:off x="-1" y="0"/>
            <a:ext cx="9143999" cy="4070555"/>
          </a:xfrm>
          <a:prstGeom prst="rect">
            <a:avLst/>
          </a:prstGeom>
          <a:ln>
            <a:solidFill>
              <a:srgbClr val="FFFFFF"/>
            </a:solidFill>
          </a:ln>
        </p:spPr>
      </p:pic>
      <p:pic>
        <p:nvPicPr>
          <p:cNvPr id="5" name="Рисунок 4">
            <a:extLst>
              <a:ext uri="{FF2B5EF4-FFF2-40B4-BE49-F238E27FC236}">
                <a16:creationId xmlns:a16="http://schemas.microsoft.com/office/drawing/2014/main" xmlns="" id="{99908000-CCA2-4E6E-8AD0-D32D7D38636D}"/>
              </a:ext>
            </a:extLst>
          </p:cNvPr>
          <p:cNvPicPr>
            <a:picLocks noChangeAspect="1"/>
          </p:cNvPicPr>
          <p:nvPr/>
        </p:nvPicPr>
        <p:blipFill rotWithShape="1">
          <a:blip r:embed="rId2"/>
          <a:srcRect t="52865"/>
          <a:stretch/>
        </p:blipFill>
        <p:spPr>
          <a:xfrm>
            <a:off x="-1" y="4070555"/>
            <a:ext cx="9144000" cy="2787445"/>
          </a:xfrm>
          <a:prstGeom prst="rect">
            <a:avLst/>
          </a:prstGeom>
          <a:solidFill>
            <a:schemeClr val="bg1"/>
          </a:solidFill>
        </p:spPr>
      </p:pic>
      <p:sp>
        <p:nvSpPr>
          <p:cNvPr id="6" name="Прямоугольник 5">
            <a:extLst>
              <a:ext uri="{FF2B5EF4-FFF2-40B4-BE49-F238E27FC236}">
                <a16:creationId xmlns:a16="http://schemas.microsoft.com/office/drawing/2014/main" xmlns="" id="{6E9218AA-8096-4270-AEBA-EEEFF8CFAB77}"/>
              </a:ext>
            </a:extLst>
          </p:cNvPr>
          <p:cNvSpPr/>
          <p:nvPr/>
        </p:nvSpPr>
        <p:spPr>
          <a:xfrm>
            <a:off x="73742" y="4030112"/>
            <a:ext cx="2448233" cy="309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7" name="Прямоугольник 6">
            <a:extLst>
              <a:ext uri="{FF2B5EF4-FFF2-40B4-BE49-F238E27FC236}">
                <a16:creationId xmlns:a16="http://schemas.microsoft.com/office/drawing/2014/main" xmlns="" id="{25E56385-EC8F-41AD-861C-B880C7C47300}"/>
              </a:ext>
            </a:extLst>
          </p:cNvPr>
          <p:cNvSpPr/>
          <p:nvPr/>
        </p:nvSpPr>
        <p:spPr>
          <a:xfrm>
            <a:off x="6622027" y="4070554"/>
            <a:ext cx="2153264" cy="48289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4751A80C-10ED-4821-BA85-22F125B371EA}"/>
              </a:ext>
            </a:extLst>
          </p:cNvPr>
          <p:cNvPicPr>
            <a:picLocks noChangeAspect="1"/>
          </p:cNvPicPr>
          <p:nvPr/>
        </p:nvPicPr>
        <p:blipFill rotWithShape="1">
          <a:blip r:embed="rId2"/>
          <a:srcRect l="29806" t="12671" r="27420" b="47803"/>
          <a:stretch/>
        </p:blipFill>
        <p:spPr>
          <a:xfrm>
            <a:off x="1" y="-1"/>
            <a:ext cx="9143999" cy="4070555"/>
          </a:xfrm>
          <a:prstGeom prst="rect">
            <a:avLst/>
          </a:prstGeom>
          <a:ln>
            <a:solidFill>
              <a:srgbClr val="FFFFFF"/>
            </a:solidFill>
          </a:ln>
        </p:spPr>
      </p:pic>
    </p:spTree>
    <p:extLst>
      <p:ext uri="{BB962C8B-B14F-4D97-AF65-F5344CB8AC3E}">
        <p14:creationId xmlns:p14="http://schemas.microsoft.com/office/powerpoint/2010/main" val="380912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02" y="-215153"/>
            <a:ext cx="7886700" cy="1325563"/>
          </a:xfrm>
        </p:spPr>
        <p:txBody>
          <a:bodyPr>
            <a:normAutofit/>
          </a:bodyPr>
          <a:lstStyle/>
          <a:p>
            <a:pPr algn="ct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Введение</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0" y="1049390"/>
            <a:ext cx="8973671" cy="7265560"/>
          </a:xfrm>
        </p:spPr>
        <p:txBody>
          <a:bodyPr>
            <a:normAutofit/>
          </a:bodyPr>
          <a:lstStyle/>
          <a:p>
            <a:pPr indent="228600">
              <a:lnSpc>
                <a:spcPct val="150000"/>
              </a:lnSpc>
              <a:buNone/>
            </a:pPr>
            <a:r>
              <a:rPr lang="ru-RU" sz="1600" dirty="0">
                <a:latin typeface="Times New Roman" pitchFamily="18" charset="0"/>
                <a:cs typeface="Times New Roman" pitchFamily="18" charset="0"/>
              </a:rPr>
              <a:t>4 октября 1957 года запуском первого в мире искусственного спутника Земли была открыта космическая эра - новая эра в истории человечества. Освоение космоса приносит огромную практическую пользу. Например, теперь в нашем распоряжении надежная спутниковая теле-радио связь, Интернет, точные прогнозы погоды и многое другое. </a:t>
            </a:r>
          </a:p>
          <a:p>
            <a:pPr indent="228600">
              <a:lnSpc>
                <a:spcPct val="150000"/>
              </a:lnSpc>
              <a:buNone/>
            </a:pPr>
            <a:r>
              <a:rPr lang="ru-RU" sz="1600" dirty="0" smtClean="0">
                <a:latin typeface="Times New Roman" pitchFamily="18" charset="0"/>
                <a:cs typeface="Times New Roman" pitchFamily="18" charset="0"/>
              </a:rPr>
              <a:t>Освоение </a:t>
            </a:r>
            <a:r>
              <a:rPr lang="ru-RU" sz="1600" dirty="0">
                <a:latin typeface="Times New Roman" pitchFamily="18" charset="0"/>
                <a:cs typeface="Times New Roman" pitchFamily="18" charset="0"/>
              </a:rPr>
              <a:t>космоса п</a:t>
            </a:r>
            <a:r>
              <a:rPr lang="ru-RU" sz="1600" dirty="0" smtClean="0">
                <a:latin typeface="Times New Roman" pitchFamily="18" charset="0"/>
                <a:cs typeface="Times New Roman" pitchFamily="18" charset="0"/>
              </a:rPr>
              <a:t>риносит огромную </a:t>
            </a:r>
            <a:r>
              <a:rPr lang="ru-RU" sz="1600" dirty="0">
                <a:latin typeface="Times New Roman" pitchFamily="18" charset="0"/>
                <a:cs typeface="Times New Roman" pitchFamily="18" charset="0"/>
              </a:rPr>
              <a:t>практическую пользу. Например, теперь в нашем распоряжении надежная спутниковая теле-радио связь, Интернет, точные прогнозы погоды и многое другое. В информационной деятельности общества благодаря развитию космонавтики уже сейчас наблюдаются революционные сдвиги. Неизмеримо расширились возможности получения информации о Вселенной. Впервые стало реально получение информации из космоса о Земле, ее биосфере.</a:t>
            </a:r>
            <a:endParaRPr lang="ru-RU" sz="1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847" y="4617998"/>
            <a:ext cx="5414684" cy="211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955" y="234498"/>
            <a:ext cx="7886700" cy="1325563"/>
          </a:xfrm>
        </p:spPr>
        <p:txBody>
          <a:bodyPr>
            <a:normAutofit/>
          </a:bodyPr>
          <a:lstStyle/>
          <a:p>
            <a:r>
              <a:rPr lang="ru-RU" sz="4000" b="1" dirty="0" smtClean="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Сборщик </a:t>
            </a: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К</a:t>
            </a:r>
            <a:r>
              <a:rPr lang="ru-RU" sz="4000" b="1" dirty="0" smtClean="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осмического </a:t>
            </a: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М</a:t>
            </a:r>
            <a:r>
              <a:rPr lang="ru-RU" sz="4000" b="1" dirty="0" smtClean="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усора</a:t>
            </a:r>
            <a:endPar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endParaRPr>
          </a:p>
        </p:txBody>
      </p:sp>
      <p:sp>
        <p:nvSpPr>
          <p:cNvPr id="3" name="Объект 2"/>
          <p:cNvSpPr>
            <a:spLocks noGrp="1"/>
          </p:cNvSpPr>
          <p:nvPr>
            <p:ph idx="1"/>
          </p:nvPr>
        </p:nvSpPr>
        <p:spPr>
          <a:xfrm>
            <a:off x="608553" y="1373449"/>
            <a:ext cx="7886700" cy="5288608"/>
          </a:xfrm>
        </p:spPr>
        <p:txBody>
          <a:bodyPr>
            <a:normAutofit fontScale="85000" lnSpcReduction="10000"/>
          </a:bodyPr>
          <a:lstStyle/>
          <a:p>
            <a:pPr marL="0" indent="0">
              <a:buNone/>
            </a:pPr>
            <a:r>
              <a:rPr lang="ru-RU" dirty="0" smtClean="0"/>
              <a:t>	</a:t>
            </a:r>
            <a:r>
              <a:rPr lang="ru-RU" sz="2600" dirty="0" smtClean="0">
                <a:latin typeface="Times New Roman" panose="02020603050405020304" pitchFamily="18" charset="0"/>
                <a:cs typeface="Times New Roman" panose="02020603050405020304" pitchFamily="18" charset="0"/>
              </a:rPr>
              <a:t>Принципиальным </a:t>
            </a:r>
            <a:r>
              <a:rPr lang="ru-RU" sz="2600" dirty="0">
                <a:latin typeface="Times New Roman" panose="02020603050405020304" pitchFamily="18" charset="0"/>
                <a:cs typeface="Times New Roman" panose="02020603050405020304" pitchFamily="18" charset="0"/>
              </a:rPr>
              <a:t>отличием СКМ от существующих аналогичных проектов является переработка космического мусора в </a:t>
            </a:r>
            <a:r>
              <a:rPr lang="ru-RU" sz="2600" dirty="0" err="1">
                <a:latin typeface="Times New Roman" panose="02020603050405020304" pitchFamily="18" charset="0"/>
                <a:cs typeface="Times New Roman" panose="02020603050405020304" pitchFamily="18" charset="0"/>
              </a:rPr>
              <a:t>псевдожидкое</a:t>
            </a:r>
            <a:r>
              <a:rPr lang="ru-RU" sz="2600" dirty="0">
                <a:latin typeface="Times New Roman" panose="02020603050405020304" pitchFamily="18" charset="0"/>
                <a:cs typeface="Times New Roman" panose="02020603050405020304" pitchFamily="18" charset="0"/>
              </a:rPr>
              <a:t> топливо. Это позволяет решить сразу несколько задач – обеспечить безотходное уничтожение мусора и максимальный срок работы аппарата, а также минимизировать стоимость его вывода на орбиту. Фактически наш аппарат будет действовать как хищник, который охотится на мусор, чтобы получить дополнительную энергию.</a:t>
            </a:r>
          </a:p>
          <a:p>
            <a:pPr marL="0" indent="0">
              <a:buNone/>
            </a:pPr>
            <a:r>
              <a:rPr lang="ru-RU" sz="2600" dirty="0" smtClean="0">
                <a:latin typeface="Times New Roman" panose="02020603050405020304" pitchFamily="18" charset="0"/>
                <a:cs typeface="Times New Roman" panose="02020603050405020304" pitchFamily="18" charset="0"/>
              </a:rPr>
              <a:t>	На </a:t>
            </a:r>
            <a:r>
              <a:rPr lang="ru-RU" sz="2600" dirty="0">
                <a:latin typeface="Times New Roman" panose="02020603050405020304" pitchFamily="18" charset="0"/>
                <a:cs typeface="Times New Roman" panose="02020603050405020304" pitchFamily="18" charset="0"/>
              </a:rPr>
              <a:t>борту СКМ предполагается размещение регенератора воды, принцип работы которого основан на реакции </a:t>
            </a:r>
            <a:r>
              <a:rPr lang="ru-RU" sz="2600" dirty="0" err="1">
                <a:latin typeface="Times New Roman" panose="02020603050405020304" pitchFamily="18" charset="0"/>
                <a:cs typeface="Times New Roman" panose="02020603050405020304" pitchFamily="18" charset="0"/>
              </a:rPr>
              <a:t>Сабатье</a:t>
            </a:r>
            <a:r>
              <a:rPr lang="ru-RU" sz="2600" dirty="0">
                <a:latin typeface="Times New Roman" panose="02020603050405020304" pitchFamily="18" charset="0"/>
                <a:cs typeface="Times New Roman" panose="02020603050405020304" pitchFamily="18" charset="0"/>
              </a:rPr>
              <a:t>. Этот прибор посредством мембранно-электродного блока будет производить окислитель – кислород и горючее – водород. Эти два вещества будут смешиваться с порошком из космического мусора и использоваться в  </a:t>
            </a:r>
            <a:r>
              <a:rPr lang="ru-RU" sz="2600" dirty="0" smtClean="0">
                <a:latin typeface="Times New Roman" panose="02020603050405020304" pitchFamily="18" charset="0"/>
                <a:cs typeface="Times New Roman" panose="02020603050405020304" pitchFamily="18" charset="0"/>
              </a:rPr>
              <a:t>                качестве </a:t>
            </a:r>
            <a:r>
              <a:rPr lang="ru-RU" sz="2600" dirty="0">
                <a:latin typeface="Times New Roman" panose="02020603050405020304" pitchFamily="18" charset="0"/>
                <a:cs typeface="Times New Roman" panose="02020603050405020304" pitchFamily="18" charset="0"/>
              </a:rPr>
              <a:t>топлива для бортового двигателя, который будет периодически включаться, чтобы по мере очистки орбит от мусора поднимать аппарат все выше вплоть до орбиты захоронения самого аппарата.</a:t>
            </a:r>
          </a:p>
          <a:p>
            <a:endParaRPr lang="ru-RU" dirty="0"/>
          </a:p>
        </p:txBody>
      </p:sp>
    </p:spTree>
    <p:extLst>
      <p:ext uri="{BB962C8B-B14F-4D97-AF65-F5344CB8AC3E}">
        <p14:creationId xmlns:p14="http://schemas.microsoft.com/office/powerpoint/2010/main" val="15619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7437"/>
            <a:ext cx="8957478" cy="1325563"/>
          </a:xfrm>
        </p:spPr>
        <p:txBody>
          <a:bodyPr>
            <a:noAutofit/>
          </a:bodyPr>
          <a:lstStyle/>
          <a:p>
            <a:pPr algn="ctr"/>
            <a:r>
              <a:rPr lang="ru-RU" sz="32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Преимущества и недостатки приведённых способов очистки космоса от мусора: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96144904"/>
              </p:ext>
            </p:extLst>
          </p:nvPr>
        </p:nvGraphicFramePr>
        <p:xfrm>
          <a:off x="472270" y="1075173"/>
          <a:ext cx="8169312" cy="5508945"/>
        </p:xfrm>
        <a:graphic>
          <a:graphicData uri="http://schemas.openxmlformats.org/drawingml/2006/table">
            <a:tbl>
              <a:tblPr>
                <a:tableStyleId>{9D7B26C5-4107-4FEC-AEDC-1716B250A1EF}</a:tableStyleId>
              </a:tblPr>
              <a:tblGrid>
                <a:gridCol w="2719882"/>
                <a:gridCol w="2719882"/>
                <a:gridCol w="2729548"/>
              </a:tblGrid>
              <a:tr h="502418">
                <a:tc>
                  <a:txBody>
                    <a:bodyPr/>
                    <a:lstStyle/>
                    <a:p>
                      <a:pPr algn="ctr">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Способ очистки околоземного пространства</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Плюсы</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Минусы</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8662">
                <a:tc>
                  <a:txBody>
                    <a:bodyPr/>
                    <a:lstStyle/>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Управляемый вход в атмосферу, при котором несгоревшие элементы падают в океан</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Очистка от отработавших  аппаратов околоземного пространства</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1000"/>
                        </a:spcBef>
                        <a:spcAft>
                          <a:spcPts val="0"/>
                        </a:spcAft>
                        <a:tabLst>
                          <a:tab pos="228600" algn="l"/>
                        </a:tabLst>
                      </a:pPr>
                      <a:r>
                        <a:rPr lang="ru-RU" sz="1300" dirty="0">
                          <a:effectLst/>
                          <a:latin typeface="Times New Roman" panose="02020603050405020304" pitchFamily="18" charset="0"/>
                          <a:cs typeface="Times New Roman" panose="02020603050405020304" pitchFamily="18" charset="0"/>
                        </a:rPr>
                        <a:t>Не решается проблема очистки от обломков</a:t>
                      </a:r>
                    </a:p>
                    <a:p>
                      <a:pPr algn="l">
                        <a:lnSpc>
                          <a:spcPct val="150000"/>
                        </a:lnSpc>
                        <a:spcBef>
                          <a:spcPts val="1000"/>
                        </a:spcBef>
                        <a:spcAft>
                          <a:spcPts val="0"/>
                        </a:spcAft>
                        <a:tabLst>
                          <a:tab pos="228600" algn="l"/>
                        </a:tabLst>
                      </a:pPr>
                      <a:r>
                        <a:rPr lang="ru-RU" sz="1300" dirty="0">
                          <a:effectLst/>
                          <a:latin typeface="Times New Roman" panose="02020603050405020304" pitchFamily="18" charset="0"/>
                          <a:cs typeface="Times New Roman" panose="02020603050405020304" pitchFamily="18" charset="0"/>
                        </a:rPr>
                        <a:t>Загрязняется поверхность земли, атмосфера и океан</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2216">
                <a:tc>
                  <a:txBody>
                    <a:bodyPr/>
                    <a:lstStyle/>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Космические аппараты снимаются с орбит с помощью специальных кораблей</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Очистка околоземного пространства</a:t>
                      </a:r>
                    </a:p>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Возврат аппаратов без ущерба окружающей среде</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1000"/>
                        </a:spcBef>
                        <a:spcAft>
                          <a:spcPts val="0"/>
                        </a:spcAft>
                        <a:tabLst>
                          <a:tab pos="228600" algn="l"/>
                        </a:tabLst>
                      </a:pPr>
                      <a:r>
                        <a:rPr lang="ru-RU" sz="1300" dirty="0">
                          <a:effectLst/>
                          <a:latin typeface="Times New Roman" panose="02020603050405020304" pitchFamily="18" charset="0"/>
                          <a:cs typeface="Times New Roman" panose="02020603050405020304" pitchFamily="18" charset="0"/>
                        </a:rPr>
                        <a:t>Не решается проблема очистки от обломков</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404">
                <a:tc>
                  <a:txBody>
                    <a:bodyPr/>
                    <a:lstStyle/>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Вывод в космос специальных </a:t>
                      </a:r>
                      <a:r>
                        <a:rPr lang="ru-RU" sz="1300" dirty="0" smtClean="0">
                          <a:effectLst/>
                          <a:latin typeface="Times New Roman" panose="02020603050405020304" pitchFamily="18" charset="0"/>
                          <a:cs typeface="Times New Roman" panose="02020603050405020304" pitchFamily="18" charset="0"/>
                        </a:rPr>
                        <a:t>мусоросборников(КМС)</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Наиболее тщательная очистка околоземного пространства</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1000"/>
                        </a:spcBef>
                        <a:spcAft>
                          <a:spcPts val="0"/>
                        </a:spcAft>
                        <a:tabLst>
                          <a:tab pos="228600" algn="l"/>
                        </a:tabLst>
                      </a:pPr>
                      <a:r>
                        <a:rPr lang="ru-RU" sz="1300" dirty="0">
                          <a:effectLst/>
                          <a:latin typeface="Times New Roman" panose="02020603050405020304" pitchFamily="18" charset="0"/>
                          <a:cs typeface="Times New Roman" panose="02020603050405020304" pitchFamily="18" charset="0"/>
                        </a:rPr>
                        <a:t>Высокие затраты</a:t>
                      </a:r>
                    </a:p>
                    <a:p>
                      <a:pPr algn="l">
                        <a:lnSpc>
                          <a:spcPct val="150000"/>
                        </a:lnSpc>
                        <a:spcBef>
                          <a:spcPts val="1000"/>
                        </a:spcBef>
                        <a:spcAft>
                          <a:spcPts val="0"/>
                        </a:spcAft>
                        <a:tabLst>
                          <a:tab pos="228600" algn="l"/>
                        </a:tabLst>
                      </a:pPr>
                      <a:r>
                        <a:rPr lang="ru-RU" sz="1300" dirty="0">
                          <a:effectLst/>
                          <a:latin typeface="Times New Roman" panose="02020603050405020304" pitchFamily="18" charset="0"/>
                          <a:cs typeface="Times New Roman" panose="02020603050405020304" pitchFamily="18" charset="0"/>
                        </a:rPr>
                        <a:t>Технически сложен</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2995">
                <a:tc>
                  <a:txBody>
                    <a:bodyPr/>
                    <a:lstStyle/>
                    <a:p>
                      <a:pPr algn="l">
                        <a:lnSpc>
                          <a:spcPct val="150000"/>
                        </a:lnSpc>
                        <a:spcBef>
                          <a:spcPts val="1000"/>
                        </a:spcBef>
                        <a:spcAft>
                          <a:spcPts val="0"/>
                        </a:spcAft>
                      </a:pPr>
                      <a:r>
                        <a:rPr lang="ru-RU" sz="1300" dirty="0" smtClean="0">
                          <a:effectLst/>
                          <a:latin typeface="Times New Roman" panose="02020603050405020304" pitchFamily="18" charset="0"/>
                          <a:cs typeface="Times New Roman" panose="02020603050405020304" pitchFamily="18" charset="0"/>
                        </a:rPr>
                        <a:t>Перевод </a:t>
                      </a:r>
                      <a:r>
                        <a:rPr lang="ru-RU" sz="1300" dirty="0">
                          <a:effectLst/>
                          <a:latin typeface="Times New Roman" panose="02020603050405020304" pitchFamily="18" charset="0"/>
                          <a:cs typeface="Times New Roman" panose="02020603050405020304" pitchFamily="18" charset="0"/>
                        </a:rPr>
                        <a:t>самых опасных объектов из ближнего космоса на более высокие орбиты</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Технически осуществим</a:t>
                      </a:r>
                    </a:p>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Освобождение «популярных» участков орбит для действующих аппаратов</a:t>
                      </a:r>
                    </a:p>
                    <a:p>
                      <a:pPr algn="l">
                        <a:lnSpc>
                          <a:spcPct val="150000"/>
                        </a:lnSpc>
                        <a:spcBef>
                          <a:spcPts val="1000"/>
                        </a:spcBef>
                        <a:spcAft>
                          <a:spcPts val="0"/>
                        </a:spcAft>
                      </a:pPr>
                      <a:r>
                        <a:rPr lang="ru-RU" sz="1300" dirty="0">
                          <a:effectLst/>
                          <a:latin typeface="Times New Roman" panose="02020603050405020304" pitchFamily="18" charset="0"/>
                          <a:cs typeface="Times New Roman" panose="02020603050405020304" pitchFamily="18" charset="0"/>
                        </a:rPr>
                        <a:t>Не наносится ущерб поверхности Земли</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1000"/>
                        </a:spcBef>
                        <a:spcAft>
                          <a:spcPts val="0"/>
                        </a:spcAft>
                        <a:tabLst>
                          <a:tab pos="228600" algn="l"/>
                        </a:tabLst>
                      </a:pPr>
                      <a:r>
                        <a:rPr lang="ru-RU" sz="1300" dirty="0">
                          <a:effectLst/>
                          <a:latin typeface="Times New Roman" panose="02020603050405020304" pitchFamily="18" charset="0"/>
                          <a:cs typeface="Times New Roman" panose="02020603050405020304" pitchFamily="18" charset="0"/>
                        </a:rPr>
                        <a:t>Проблема очистки </a:t>
                      </a:r>
                      <a:r>
                        <a:rPr lang="ru-RU" sz="1300" baseline="0" dirty="0" smtClean="0">
                          <a:effectLst/>
                          <a:latin typeface="Times New Roman" panose="02020603050405020304" pitchFamily="18" charset="0"/>
                          <a:cs typeface="Times New Roman" panose="02020603050405020304" pitchFamily="18" charset="0"/>
                        </a:rPr>
                        <a:t>                           </a:t>
                      </a:r>
                      <a:r>
                        <a:rPr lang="ru-RU" sz="1300" dirty="0" smtClean="0">
                          <a:effectLst/>
                          <a:latin typeface="Times New Roman" panose="02020603050405020304" pitchFamily="18" charset="0"/>
                          <a:cs typeface="Times New Roman" panose="02020603050405020304" pitchFamily="18" charset="0"/>
                        </a:rPr>
                        <a:t>околоземного </a:t>
                      </a:r>
                      <a:r>
                        <a:rPr lang="ru-RU" sz="1300" dirty="0">
                          <a:effectLst/>
                          <a:latin typeface="Times New Roman" panose="02020603050405020304" pitchFamily="18" charset="0"/>
                          <a:cs typeface="Times New Roman" panose="02020603050405020304" pitchFamily="18" charset="0"/>
                        </a:rPr>
                        <a:t>пространства </a:t>
                      </a:r>
                      <a:r>
                        <a:rPr lang="ru-RU" sz="1300" dirty="0" smtClean="0">
                          <a:effectLst/>
                          <a:latin typeface="Times New Roman" panose="02020603050405020304" pitchFamily="18" charset="0"/>
                          <a:cs typeface="Times New Roman" panose="02020603050405020304" pitchFamily="18" charset="0"/>
                        </a:rPr>
                        <a:t>                   решается </a:t>
                      </a:r>
                      <a:r>
                        <a:rPr lang="ru-RU" sz="1300" dirty="0">
                          <a:effectLst/>
                          <a:latin typeface="Times New Roman" panose="02020603050405020304" pitchFamily="18" charset="0"/>
                          <a:cs typeface="Times New Roman" panose="02020603050405020304" pitchFamily="18" charset="0"/>
                        </a:rPr>
                        <a:t>локально за </a:t>
                      </a:r>
                      <a:r>
                        <a:rPr lang="ru-RU" sz="1300" dirty="0" smtClean="0">
                          <a:effectLst/>
                          <a:latin typeface="Times New Roman" panose="02020603050405020304" pitchFamily="18" charset="0"/>
                          <a:cs typeface="Times New Roman" panose="02020603050405020304" pitchFamily="18" charset="0"/>
                        </a:rPr>
                        <a:t>счет                        </a:t>
                      </a:r>
                      <a:r>
                        <a:rPr lang="ru-RU" sz="1300" dirty="0">
                          <a:effectLst/>
                          <a:latin typeface="Times New Roman" panose="02020603050405020304" pitchFamily="18" charset="0"/>
                          <a:cs typeface="Times New Roman" panose="02020603050405020304" pitchFamily="18" charset="0"/>
                        </a:rPr>
                        <a:t>загрязнения более </a:t>
                      </a:r>
                      <a:r>
                        <a:rPr lang="ru-RU" sz="1300" dirty="0" smtClean="0">
                          <a:effectLst/>
                          <a:latin typeface="Times New Roman" panose="02020603050405020304" pitchFamily="18" charset="0"/>
                          <a:cs typeface="Times New Roman" panose="02020603050405020304" pitchFamily="18" charset="0"/>
                        </a:rPr>
                        <a:t>удаленных                       </a:t>
                      </a:r>
                      <a:r>
                        <a:rPr lang="ru-RU" sz="1300" dirty="0">
                          <a:effectLst/>
                          <a:latin typeface="Times New Roman" panose="02020603050405020304" pitchFamily="18" charset="0"/>
                          <a:cs typeface="Times New Roman" panose="02020603050405020304" pitchFamily="18" charset="0"/>
                        </a:rPr>
                        <a:t>орбит</a:t>
                      </a:r>
                      <a:endParaRPr lang="ru-RU" sz="1300" b="1" i="1" dirty="0">
                        <a:solidFill>
                          <a:srgbClr val="243F60"/>
                        </a:solidFill>
                        <a:effectLst/>
                        <a:latin typeface="Times New Roman" panose="02020603050405020304" pitchFamily="18" charset="0"/>
                        <a:ea typeface="Times New Roman"/>
                        <a:cs typeface="Times New Roman" panose="02020603050405020304" pitchFamily="18" charset="0"/>
                      </a:endParaRPr>
                    </a:p>
                  </a:txBody>
                  <a:tcPr marL="45608" marR="456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609850" y="1735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06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518" y="0"/>
            <a:ext cx="7886700" cy="1325563"/>
          </a:xfrm>
        </p:spPr>
        <p:txBody>
          <a:bodyPr>
            <a:normAutofit/>
          </a:bodyPr>
          <a:lstStyle/>
          <a:p>
            <a:pPr algn="ct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Вывод</a:t>
            </a:r>
          </a:p>
        </p:txBody>
      </p:sp>
      <p:sp>
        <p:nvSpPr>
          <p:cNvPr id="3" name="Содержимое 2"/>
          <p:cNvSpPr>
            <a:spLocks noGrp="1"/>
          </p:cNvSpPr>
          <p:nvPr>
            <p:ph idx="1"/>
          </p:nvPr>
        </p:nvSpPr>
        <p:spPr>
          <a:xfrm>
            <a:off x="106136" y="1185705"/>
            <a:ext cx="8666075" cy="5672295"/>
          </a:xfrm>
        </p:spPr>
        <p:txBody>
          <a:bodyPr>
            <a:normAutofit fontScale="85000" lnSpcReduction="20000"/>
          </a:bodyPr>
          <a:lstStyle/>
          <a:p>
            <a:pPr indent="228600" algn="ctr">
              <a:buNone/>
            </a:pPr>
            <a:r>
              <a:rPr lang="ru-RU" sz="3000" dirty="0">
                <a:latin typeface="Times New Roman" pitchFamily="18" charset="0"/>
                <a:cs typeface="Times New Roman" pitchFamily="18" charset="0"/>
              </a:rPr>
              <a:t>Исследования и освоение космоса приносят прежде всего практическую пользу. Например, теперь в нашем распоряжении надежная спутниковая теле-радио связь, Интернет, точные прогнозы погоды и многое другое. Но, к сожалению, в результате активизации исследований, резкого увеличения числа запусков ракет-носителей и других аппаратов, а также связанных с этим последствий всё чаще происходит загрязнение земной и околоземной среды, что пагубно влияет на экологию Земли</a:t>
            </a:r>
            <a:r>
              <a:rPr lang="ru-RU" sz="3000" dirty="0">
                <a:latin typeface="Times New Roman" pitchFamily="18" charset="0"/>
                <a:cs typeface="Times New Roman" pitchFamily="18" charset="0"/>
              </a:rPr>
              <a:t>. </a:t>
            </a:r>
            <a:r>
              <a:rPr lang="ru-RU" sz="3000" dirty="0" smtClean="0">
                <a:latin typeface="Times New Roman" pitchFamily="18" charset="0"/>
                <a:cs typeface="Times New Roman" pitchFamily="18" charset="0"/>
              </a:rPr>
              <a:t>Именно </a:t>
            </a:r>
            <a:r>
              <a:rPr lang="ru-RU" sz="3000" dirty="0">
                <a:latin typeface="Times New Roman" pitchFamily="18" charset="0"/>
                <a:cs typeface="Times New Roman" pitchFamily="18" charset="0"/>
              </a:rPr>
              <a:t>поэтому надо всеми силами предотвращать дальнейшее загрязнение космоса, иначе в будущем из-за опасности встречи с космическим мусором его освоение превратится в очень рискованное мероприятие. Только от нас, живущих на Земле, сегодня зависит, увидят ли наши потомки, возвращающиеся из далеких космических путешествий темный шар, окутанный мрачными облаками мусора или яркую, омытую солнечными лучами  голубую планету Земля.</a:t>
            </a:r>
          </a:p>
          <a:p>
            <a:pPr indent="228600" algn="ctr">
              <a:buNone/>
            </a:pPr>
            <a:r>
              <a:rPr lang="ru-RU" sz="3000" dirty="0">
                <a:latin typeface="Times New Roman" pitchFamily="18" charset="0"/>
                <a:cs typeface="Times New Roman" pitchFamily="18" charset="0"/>
              </a:rPr>
              <a:t> </a:t>
            </a:r>
            <a:endParaRPr lang="ru-RU" sz="3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70" y="-247823"/>
            <a:ext cx="7886700" cy="7251525"/>
          </a:xfrm>
        </p:spPr>
        <p:txBody>
          <a:bodyPr>
            <a:normAutofit/>
          </a:bodyPr>
          <a:lstStyle/>
          <a:p>
            <a:pPr algn="ct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СПАСИБО ЗА </a:t>
            </a:r>
            <a:r>
              <a:rPr lang="ru-RU" sz="4000" b="1" dirty="0" smtClean="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ВНИМАНИЕ!</a:t>
            </a:r>
            <a:endPar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57770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282" y="0"/>
            <a:ext cx="8060223" cy="1202705"/>
          </a:xfrm>
        </p:spPr>
        <p:txBody>
          <a:bodyPr>
            <a:normAutofit/>
          </a:bodyPr>
          <a:lstStyle/>
          <a:p>
            <a:pPr algn="ctr"/>
            <a:r>
              <a:rPr lang="ru-RU" sz="4000" b="1" dirty="0" smtClean="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Какова обратная </a:t>
            </a: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сторона космической деятельности?</a:t>
            </a:r>
            <a:endParaRPr lang="ru-RU" sz="4000" dirty="0"/>
          </a:p>
        </p:txBody>
      </p:sp>
      <p:sp>
        <p:nvSpPr>
          <p:cNvPr id="3" name="Содержимое 2"/>
          <p:cNvSpPr>
            <a:spLocks noGrp="1"/>
          </p:cNvSpPr>
          <p:nvPr>
            <p:ph idx="1"/>
          </p:nvPr>
        </p:nvSpPr>
        <p:spPr>
          <a:xfrm>
            <a:off x="107577" y="1267653"/>
            <a:ext cx="8447996" cy="5590347"/>
          </a:xfrm>
        </p:spPr>
        <p:txBody>
          <a:bodyPr>
            <a:noAutofit/>
          </a:bodyPr>
          <a:lstStyle/>
          <a:p>
            <a:pPr indent="228600">
              <a:buNone/>
            </a:pPr>
            <a:r>
              <a:rPr lang="ru-RU" sz="2000" b="1"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Оборотная сторона </a:t>
            </a:r>
            <a:r>
              <a:rPr lang="ru-RU" sz="2000" dirty="0">
                <a:latin typeface="Times New Roman" panose="02020603050405020304" pitchFamily="18" charset="0"/>
                <a:cs typeface="Times New Roman" panose="02020603050405020304" pitchFamily="18" charset="0"/>
              </a:rPr>
              <a:t>– негативное воздействие космической техники на среду обитания и само космическое </a:t>
            </a:r>
            <a:r>
              <a:rPr lang="ru-RU" sz="2000" dirty="0" smtClean="0">
                <a:latin typeface="Times New Roman" panose="02020603050405020304" pitchFamily="18" charset="0"/>
                <a:cs typeface="Times New Roman" panose="02020603050405020304" pitchFamily="18" charset="0"/>
              </a:rPr>
              <a:t>пространство. В </a:t>
            </a:r>
            <a:r>
              <a:rPr lang="ru-RU" sz="2000" dirty="0">
                <a:latin typeface="Times New Roman" panose="02020603050405020304" pitchFamily="18" charset="0"/>
                <a:cs typeface="Times New Roman" panose="02020603050405020304" pitchFamily="18" charset="0"/>
              </a:rPr>
              <a:t>результате резкого увеличения числа </a:t>
            </a:r>
            <a:r>
              <a:rPr lang="ru-RU" sz="2000" dirty="0" smtClean="0">
                <a:latin typeface="Times New Roman" panose="02020603050405020304" pitchFamily="18" charset="0"/>
                <a:cs typeface="Times New Roman" panose="02020603050405020304" pitchFamily="18" charset="0"/>
              </a:rPr>
              <a:t>запусков </a:t>
            </a:r>
            <a:r>
              <a:rPr lang="ru-RU" sz="2000" dirty="0">
                <a:latin typeface="Times New Roman" panose="02020603050405020304" pitchFamily="18" charset="0"/>
                <a:cs typeface="Times New Roman" panose="02020603050405020304" pitchFamily="18" charset="0"/>
              </a:rPr>
              <a:t>ракет-носителей и других </a:t>
            </a:r>
            <a:r>
              <a:rPr lang="ru-RU" sz="2000" dirty="0" smtClean="0">
                <a:latin typeface="Times New Roman" panose="02020603050405020304" pitchFamily="18" charset="0"/>
                <a:cs typeface="Times New Roman" panose="02020603050405020304" pitchFamily="18" charset="0"/>
              </a:rPr>
              <a:t>аппаратов</a:t>
            </a:r>
            <a:r>
              <a:rPr lang="ru-RU" sz="2000" dirty="0">
                <a:latin typeface="Times New Roman" panose="02020603050405020304" pitchFamily="18" charset="0"/>
                <a:cs typeface="Times New Roman" panose="02020603050405020304" pitchFamily="18" charset="0"/>
              </a:rPr>
              <a:t>, а также связанных с этим </a:t>
            </a:r>
            <a:r>
              <a:rPr lang="ru-RU" sz="2000" dirty="0" smtClean="0">
                <a:latin typeface="Times New Roman" panose="02020603050405020304" pitchFamily="18" charset="0"/>
                <a:cs typeface="Times New Roman" panose="02020603050405020304" pitchFamily="18" charset="0"/>
              </a:rPr>
              <a:t>последствий </a:t>
            </a:r>
            <a:r>
              <a:rPr lang="ru-RU" sz="2000" dirty="0">
                <a:latin typeface="Times New Roman" panose="02020603050405020304" pitchFamily="18" charset="0"/>
                <a:cs typeface="Times New Roman" panose="02020603050405020304" pitchFamily="18" charset="0"/>
              </a:rPr>
              <a:t>все чаще происходит </a:t>
            </a:r>
            <a:r>
              <a:rPr lang="ru-RU" sz="2000" dirty="0" smtClean="0">
                <a:latin typeface="Times New Roman" panose="02020603050405020304" pitchFamily="18" charset="0"/>
                <a:cs typeface="Times New Roman" panose="02020603050405020304" pitchFamily="18" charset="0"/>
              </a:rPr>
              <a:t>загрязнение </a:t>
            </a:r>
            <a:r>
              <a:rPr lang="ru-RU" sz="2000" dirty="0">
                <a:latin typeface="Times New Roman" panose="02020603050405020304" pitchFamily="18" charset="0"/>
                <a:cs typeface="Times New Roman" panose="02020603050405020304" pitchFamily="18" charset="0"/>
              </a:rPr>
              <a:t>земной и околоземной среды. Обострение экологической ситуации на нашей планете в значительной степени связано с ограниченностью пространства Земли. </a:t>
            </a:r>
          </a:p>
          <a:p>
            <a:pPr indent="228600">
              <a:buNone/>
            </a:pPr>
            <a:r>
              <a:rPr lang="ru-RU" sz="2000" dirty="0">
                <a:latin typeface="Times New Roman" panose="02020603050405020304" pitchFamily="18" charset="0"/>
                <a:cs typeface="Times New Roman" panose="02020603050405020304" pitchFamily="18" charset="0"/>
              </a:rPr>
              <a:t> В ближайшем будущем космическое </a:t>
            </a:r>
            <a:r>
              <a:rPr lang="ru-RU" sz="2000" dirty="0" smtClean="0">
                <a:latin typeface="Times New Roman" panose="02020603050405020304" pitchFamily="18" charset="0"/>
                <a:cs typeface="Times New Roman" panose="02020603050405020304" pitchFamily="18" charset="0"/>
              </a:rPr>
              <a:t>                                      пространство </a:t>
            </a:r>
            <a:r>
              <a:rPr lang="ru-RU" sz="2000" dirty="0">
                <a:latin typeface="Times New Roman" panose="02020603050405020304" pitchFamily="18" charset="0"/>
                <a:cs typeface="Times New Roman" panose="02020603050405020304" pitchFamily="18" charset="0"/>
              </a:rPr>
              <a:t>будет использоваться не </a:t>
            </a:r>
            <a:r>
              <a:rPr lang="ru-RU" sz="2000" dirty="0" smtClean="0">
                <a:latin typeface="Times New Roman" panose="02020603050405020304" pitchFamily="18" charset="0"/>
                <a:cs typeface="Times New Roman" panose="02020603050405020304" pitchFamily="18" charset="0"/>
              </a:rPr>
              <a:t>                                                  только </a:t>
            </a:r>
            <a:r>
              <a:rPr lang="ru-RU" sz="2000" dirty="0">
                <a:latin typeface="Times New Roman" panose="02020603050405020304" pitchFamily="18" charset="0"/>
                <a:cs typeface="Times New Roman" panose="02020603050405020304" pitchFamily="18" charset="0"/>
              </a:rPr>
              <a:t>для научно-исследовательских, </a:t>
            </a:r>
            <a:r>
              <a:rPr lang="ru-RU" sz="2000" dirty="0" smtClean="0">
                <a:latin typeface="Times New Roman" panose="02020603050405020304" pitchFamily="18" charset="0"/>
                <a:cs typeface="Times New Roman" panose="02020603050405020304" pitchFamily="18" charset="0"/>
              </a:rPr>
              <a:t>                                                          но </a:t>
            </a:r>
            <a:r>
              <a:rPr lang="ru-RU" sz="2000" dirty="0">
                <a:latin typeface="Times New Roman" panose="02020603050405020304" pitchFamily="18" charset="0"/>
                <a:cs typeface="Times New Roman" panose="02020603050405020304" pitchFamily="18" charset="0"/>
              </a:rPr>
              <a:t>и для производственных целей.</a:t>
            </a:r>
          </a:p>
          <a:p>
            <a:pPr indent="228600">
              <a:buNone/>
            </a:pPr>
            <a:r>
              <a:rPr lang="ru-RU" sz="2000" dirty="0">
                <a:latin typeface="Times New Roman" panose="02020603050405020304" pitchFamily="18" charset="0"/>
                <a:cs typeface="Times New Roman" panose="02020603050405020304" pitchFamily="18" charset="0"/>
              </a:rPr>
              <a:t>При этом мало кто задумывается о том, куда деваются </a:t>
            </a:r>
            <a:r>
              <a:rPr lang="ru-RU" sz="2000" dirty="0" smtClean="0">
                <a:latin typeface="Times New Roman" panose="02020603050405020304" pitchFamily="18" charset="0"/>
                <a:cs typeface="Times New Roman" panose="02020603050405020304" pitchFamily="18" charset="0"/>
              </a:rPr>
              <a:t>                       обломки </a:t>
            </a:r>
            <a:r>
              <a:rPr lang="ru-RU" sz="2000" dirty="0">
                <a:latin typeface="Times New Roman" panose="02020603050405020304" pitchFamily="18" charset="0"/>
                <a:cs typeface="Times New Roman" panose="02020603050405020304" pitchFamily="18" charset="0"/>
              </a:rPr>
              <a:t>отработавших космических аппаратов, как </a:t>
            </a:r>
            <a:r>
              <a:rPr lang="ru-RU" sz="2000" dirty="0" smtClean="0">
                <a:latin typeface="Times New Roman" panose="02020603050405020304" pitchFamily="18" charset="0"/>
                <a:cs typeface="Times New Roman" panose="02020603050405020304" pitchFamily="18" charset="0"/>
              </a:rPr>
              <a:t>реагирует                          </a:t>
            </a:r>
            <a:r>
              <a:rPr lang="ru-RU" sz="2000" dirty="0">
                <a:latin typeface="Times New Roman" panose="02020603050405020304" pitchFamily="18" charset="0"/>
                <a:cs typeface="Times New Roman" panose="02020603050405020304" pitchFamily="18" charset="0"/>
              </a:rPr>
              <a:t>земная атмосфера на многочисленные вторжения ракет-носителей</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что происходит с ракетным топливом, и других подобных вопросах.</a:t>
            </a:r>
            <a:endParaRPr lang="ru-RU" sz="2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41369BD8-9188-45B7-BDE2-0802532D6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141" y="3031422"/>
            <a:ext cx="3868835" cy="1549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701" y="89647"/>
            <a:ext cx="7886700" cy="1325563"/>
          </a:xfrm>
        </p:spPr>
        <p:txBody>
          <a:bodyPr/>
          <a:lstStyle/>
          <a:p>
            <a:pPr algn="ctr"/>
            <a:r>
              <a:rPr lang="ru-RU"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Актуальность темы</a:t>
            </a:r>
          </a:p>
        </p:txBody>
      </p:sp>
      <p:sp>
        <p:nvSpPr>
          <p:cNvPr id="3" name="Содержимое 2"/>
          <p:cNvSpPr>
            <a:spLocks noGrp="1"/>
          </p:cNvSpPr>
          <p:nvPr>
            <p:ph idx="1"/>
          </p:nvPr>
        </p:nvSpPr>
        <p:spPr>
          <a:xfrm>
            <a:off x="-62752" y="735106"/>
            <a:ext cx="8560174" cy="6338047"/>
          </a:xfrm>
        </p:spPr>
        <p:txBody>
          <a:bodyPr anchor="ctr">
            <a:normAutofit/>
          </a:bodyPr>
          <a:lstStyle/>
          <a:p>
            <a:pPr lvl="0">
              <a:lnSpc>
                <a:spcPct val="150000"/>
              </a:lnSpc>
            </a:pPr>
            <a:r>
              <a:rPr lang="ru-RU" sz="1600" b="1" i="1" dirty="0">
                <a:latin typeface="Times New Roman" pitchFamily="18" charset="0"/>
                <a:cs typeface="Times New Roman" pitchFamily="18" charset="0"/>
              </a:rPr>
              <a:t>Изучение и исследование космоса становится одной из самых актуальных тем в наше время. </a:t>
            </a:r>
            <a:r>
              <a:rPr lang="ru-RU" sz="1600" dirty="0">
                <a:latin typeface="Times New Roman" pitchFamily="18" charset="0"/>
                <a:cs typeface="Times New Roman" pitchFamily="18" charset="0"/>
              </a:rPr>
              <a:t>Во многих странах ведутся работы и создаются краткосрочные и долгосрочные программы;</a:t>
            </a:r>
          </a:p>
          <a:p>
            <a:pPr lvl="0">
              <a:lnSpc>
                <a:spcPct val="150000"/>
              </a:lnSpc>
            </a:pPr>
            <a:r>
              <a:rPr lang="ru-RU" sz="1600" b="1" i="1" dirty="0">
                <a:latin typeface="Times New Roman" pitchFamily="18" charset="0"/>
                <a:cs typeface="Times New Roman" pitchFamily="18" charset="0"/>
              </a:rPr>
              <a:t>Освоение космоса, космические исследования </a:t>
            </a:r>
            <a:r>
              <a:rPr lang="ru-RU" sz="1600" dirty="0" smtClean="0">
                <a:latin typeface="Times New Roman" pitchFamily="18" charset="0"/>
                <a:cs typeface="Times New Roman" pitchFamily="18" charset="0"/>
              </a:rPr>
              <a:t>относятся			                   </a:t>
            </a:r>
            <a:r>
              <a:rPr lang="ru-RU" sz="1600" dirty="0">
                <a:latin typeface="Times New Roman" pitchFamily="18" charset="0"/>
                <a:cs typeface="Times New Roman" pitchFamily="18" charset="0"/>
              </a:rPr>
              <a:t>к одному из основных направлений </a:t>
            </a:r>
            <a:r>
              <a:rPr lang="ru-RU" sz="1600" dirty="0" smtClean="0">
                <a:latin typeface="Times New Roman" pitchFamily="18" charset="0"/>
                <a:cs typeface="Times New Roman" pitchFamily="18" charset="0"/>
              </a:rPr>
              <a:t>научно-технической			                      </a:t>
            </a:r>
            <a:r>
              <a:rPr lang="ru-RU" sz="1600" dirty="0">
                <a:latin typeface="Times New Roman" pitchFamily="18" charset="0"/>
                <a:cs typeface="Times New Roman" pitchFamily="18" charset="0"/>
              </a:rPr>
              <a:t>революции. Рассмотрение этого направления в </a:t>
            </a:r>
            <a:r>
              <a:rPr lang="ru-RU" sz="1600" dirty="0" smtClean="0">
                <a:latin typeface="Times New Roman" pitchFamily="18" charset="0"/>
                <a:cs typeface="Times New Roman" pitchFamily="18" charset="0"/>
              </a:rPr>
              <a:t>эколого-		                    экономическом </a:t>
            </a:r>
            <a:r>
              <a:rPr lang="ru-RU" sz="1600" dirty="0">
                <a:latin typeface="Times New Roman" pitchFamily="18" charset="0"/>
                <a:cs typeface="Times New Roman" pitchFamily="18" charset="0"/>
              </a:rPr>
              <a:t>аспекте представляет определённый </a:t>
            </a:r>
            <a:r>
              <a:rPr lang="ru-RU" sz="1600" dirty="0" smtClean="0">
                <a:latin typeface="Times New Roman" pitchFamily="18" charset="0"/>
                <a:cs typeface="Times New Roman" pitchFamily="18" charset="0"/>
              </a:rPr>
              <a:t>			               интерес </a:t>
            </a:r>
            <a:r>
              <a:rPr lang="ru-RU" sz="1600" dirty="0">
                <a:latin typeface="Times New Roman" pitchFamily="18" charset="0"/>
                <a:cs typeface="Times New Roman" pitchFamily="18" charset="0"/>
              </a:rPr>
              <a:t>для специалистов, разрабатывающих международные программы сотрудничества в </a:t>
            </a:r>
            <a:r>
              <a:rPr lang="ru-RU" sz="1600" dirty="0" smtClean="0">
                <a:latin typeface="Times New Roman" pitchFamily="18" charset="0"/>
                <a:cs typeface="Times New Roman" pitchFamily="18" charset="0"/>
              </a:rPr>
              <a:t>области </a:t>
            </a:r>
            <a:r>
              <a:rPr lang="ru-RU" sz="1600" dirty="0">
                <a:latin typeface="Times New Roman" pitchFamily="18" charset="0"/>
                <a:cs typeface="Times New Roman" pitchFamily="18" charset="0"/>
              </a:rPr>
              <a:t>экологии, науки и техники</a:t>
            </a:r>
            <a:r>
              <a:rPr lang="ru-RU" sz="1600" dirty="0" smtClean="0">
                <a:latin typeface="Times New Roman" pitchFamily="18" charset="0"/>
                <a:cs typeface="Times New Roman" pitchFamily="18" charset="0"/>
              </a:rPr>
              <a:t>.</a:t>
            </a:r>
          </a:p>
          <a:p>
            <a:pPr>
              <a:lnSpc>
                <a:spcPct val="150000"/>
              </a:lnSpc>
            </a:pPr>
            <a:r>
              <a:rPr lang="ru-RU" sz="1600" b="1" dirty="0">
                <a:latin typeface="Times New Roman" pitchFamily="18" charset="0"/>
                <a:cs typeface="Times New Roman" pitchFamily="18" charset="0"/>
              </a:rPr>
              <a:t>К</a:t>
            </a:r>
            <a:r>
              <a:rPr lang="ru-RU" sz="1600" b="1" dirty="0" smtClean="0">
                <a:latin typeface="Times New Roman" pitchFamily="18" charset="0"/>
                <a:cs typeface="Times New Roman" pitchFamily="18" charset="0"/>
              </a:rPr>
              <a:t>осмос</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уже перестал быть исключительно объектом исследования, он </a:t>
            </a:r>
            <a:r>
              <a:rPr lang="ru-RU" sz="1600" b="1" i="1" dirty="0" smtClean="0">
                <a:latin typeface="Times New Roman" pitchFamily="18" charset="0"/>
                <a:cs typeface="Times New Roman" pitchFamily="18" charset="0"/>
              </a:rPr>
              <a:t>превратился                           </a:t>
            </a:r>
            <a:r>
              <a:rPr lang="ru-RU" sz="1600" b="1" i="1" dirty="0">
                <a:latin typeface="Times New Roman" pitchFamily="18" charset="0"/>
                <a:cs typeface="Times New Roman" pitchFamily="18" charset="0"/>
              </a:rPr>
              <a:t>в своего рода товар </a:t>
            </a:r>
            <a:r>
              <a:rPr lang="ru-RU" sz="1600" dirty="0">
                <a:latin typeface="Times New Roman" pitchFamily="18" charset="0"/>
                <a:cs typeface="Times New Roman" pitchFamily="18" charset="0"/>
              </a:rPr>
              <a:t>– примером тому могут служить не только </a:t>
            </a:r>
            <a:r>
              <a:rPr lang="ru-RU" sz="1600" dirty="0" smtClean="0">
                <a:latin typeface="Times New Roman" pitchFamily="18" charset="0"/>
                <a:cs typeface="Times New Roman" pitchFamily="18" charset="0"/>
              </a:rPr>
              <a:t>многочисленные	               </a:t>
            </a:r>
            <a:r>
              <a:rPr lang="ru-RU" sz="1600" dirty="0">
                <a:latin typeface="Times New Roman" pitchFamily="18" charset="0"/>
                <a:cs typeface="Times New Roman" pitchFamily="18" charset="0"/>
              </a:rPr>
              <a:t>запуски «коммерческих» спутников, но и космический туризм. </a:t>
            </a:r>
            <a:endParaRPr lang="ru-RU" sz="1600" dirty="0">
              <a:latin typeface="Times New Roman" pitchFamily="18" charset="0"/>
              <a:cs typeface="Times New Roman" pitchFamily="18" charset="0"/>
            </a:endParaRPr>
          </a:p>
          <a:p>
            <a:pPr marL="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716" y="2187388"/>
            <a:ext cx="3442447" cy="1775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a:normAutofit/>
          </a:bodyPr>
          <a:lstStyle/>
          <a:p>
            <a:pPr algn="ctr"/>
            <a:r>
              <a:rPr lang="ru-RU" sz="40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Цель и задачи проекта</a:t>
            </a:r>
          </a:p>
        </p:txBody>
      </p:sp>
      <p:sp>
        <p:nvSpPr>
          <p:cNvPr id="3" name="Содержимое 2"/>
          <p:cNvSpPr>
            <a:spLocks noGrp="1"/>
          </p:cNvSpPr>
          <p:nvPr>
            <p:ph idx="1"/>
          </p:nvPr>
        </p:nvSpPr>
        <p:spPr>
          <a:xfrm>
            <a:off x="650684" y="1366092"/>
            <a:ext cx="7886700" cy="4744770"/>
          </a:xfrm>
        </p:spPr>
        <p:txBody>
          <a:bodyPr>
            <a:normAutofit fontScale="92500" lnSpcReduction="20000"/>
          </a:bodyPr>
          <a:lstStyle/>
          <a:p>
            <a:pPr>
              <a:buNone/>
            </a:pPr>
            <a:r>
              <a:rPr lang="ru-RU" sz="2200" b="1" i="1" dirty="0">
                <a:latin typeface="Times New Roman" pitchFamily="18" charset="0"/>
                <a:cs typeface="Times New Roman" pitchFamily="18" charset="0"/>
              </a:rPr>
              <a:t>Цель:</a:t>
            </a:r>
            <a:endParaRPr lang="ru-RU" sz="2200" i="1" dirty="0">
              <a:latin typeface="Times New Roman" pitchFamily="18" charset="0"/>
              <a:cs typeface="Times New Roman" pitchFamily="18" charset="0"/>
            </a:endParaRPr>
          </a:p>
          <a:p>
            <a:r>
              <a:rPr lang="ru-RU" sz="2200" dirty="0">
                <a:latin typeface="Times New Roman" pitchFamily="18" charset="0"/>
                <a:cs typeface="Times New Roman" pitchFamily="18" charset="0"/>
              </a:rPr>
              <a:t>Выявить экологические последствия использования космической техники и изучить меры по их минимизации.</a:t>
            </a:r>
          </a:p>
          <a:p>
            <a:pPr>
              <a:buNone/>
            </a:pPr>
            <a:r>
              <a:rPr lang="ru-RU" sz="2200" b="1" i="1" dirty="0">
                <a:latin typeface="Times New Roman" pitchFamily="18" charset="0"/>
                <a:cs typeface="Times New Roman" pitchFamily="18" charset="0"/>
              </a:rPr>
              <a:t>Задачи:</a:t>
            </a:r>
          </a:p>
          <a:p>
            <a:pPr marL="457200" lvl="0" indent="-457200">
              <a:buFont typeface="+mj-lt"/>
              <a:buAutoNum type="arabicPeriod"/>
            </a:pPr>
            <a:r>
              <a:rPr lang="ru-RU" sz="2200" dirty="0" smtClean="0">
                <a:latin typeface="Times New Roman" pitchFamily="18" charset="0"/>
                <a:cs typeface="Times New Roman" pitchFamily="18" charset="0"/>
              </a:rPr>
              <a:t>Изучить различные источники информации и определить негативное воздействие космической техники на среду обитания и само космическое пространство;</a:t>
            </a:r>
          </a:p>
          <a:p>
            <a:pPr marL="457200" lvl="0" indent="-457200">
              <a:buFont typeface="+mj-lt"/>
              <a:buAutoNum type="arabicPeriod"/>
            </a:pPr>
            <a:r>
              <a:rPr lang="ru-RU" sz="2200" dirty="0">
                <a:latin typeface="Times New Roman" pitchFamily="18" charset="0"/>
                <a:cs typeface="Times New Roman" pitchFamily="18" charset="0"/>
              </a:rPr>
              <a:t>Выяснить причины появления космического мусора на орбитах;</a:t>
            </a:r>
          </a:p>
          <a:p>
            <a:pPr marL="457200" lvl="0" indent="-457200">
              <a:buFont typeface="+mj-lt"/>
              <a:buAutoNum type="arabicPeriod"/>
            </a:pPr>
            <a:r>
              <a:rPr lang="ru-RU" sz="2200" dirty="0">
                <a:latin typeface="Times New Roman" pitchFamily="18" charset="0"/>
                <a:cs typeface="Times New Roman" pitchFamily="18" charset="0"/>
              </a:rPr>
              <a:t>Оценить вклад стран в загрязнение околоземного пространства;</a:t>
            </a:r>
          </a:p>
          <a:p>
            <a:pPr marL="457200" lvl="0" indent="-457200">
              <a:buFont typeface="+mj-lt"/>
              <a:buAutoNum type="arabicPeriod"/>
            </a:pPr>
            <a:r>
              <a:rPr lang="ru-RU" sz="2200" dirty="0">
                <a:latin typeface="Times New Roman" pitchFamily="18" charset="0"/>
                <a:cs typeface="Times New Roman" pitchFamily="18" charset="0"/>
              </a:rPr>
              <a:t>Выявить последствия загрязнения космическим мусором околоземного пространства и поверхности Земли;</a:t>
            </a:r>
          </a:p>
          <a:p>
            <a:pPr marL="457200" lvl="0" indent="-457200">
              <a:buFont typeface="+mj-lt"/>
              <a:buAutoNum type="arabicPeriod"/>
            </a:pPr>
            <a:r>
              <a:rPr lang="ru-RU" sz="2200" dirty="0" smtClean="0">
                <a:latin typeface="Times New Roman" pitchFamily="18" charset="0"/>
                <a:cs typeface="Times New Roman" pitchFamily="18" charset="0"/>
              </a:rPr>
              <a:t>Найти способы очистки околоземного пространства от космического мусора;</a:t>
            </a:r>
          </a:p>
          <a:p>
            <a:pPr marL="457200" lvl="0" indent="-457200">
              <a:buFont typeface="+mj-lt"/>
              <a:buAutoNum type="arabicPeriod"/>
            </a:pPr>
            <a:r>
              <a:rPr lang="ru-RU" sz="2200" dirty="0" smtClean="0">
                <a:latin typeface="Times New Roman" pitchFamily="18" charset="0"/>
                <a:cs typeface="Times New Roman" pitchFamily="18" charset="0"/>
              </a:rPr>
              <a:t>Разработать </a:t>
            </a:r>
            <a:r>
              <a:rPr lang="ru-RU" sz="2200" dirty="0">
                <a:latin typeface="Times New Roman" pitchFamily="18" charset="0"/>
                <a:cs typeface="Times New Roman" pitchFamily="18" charset="0"/>
              </a:rPr>
              <a:t>меры по предотвращению дальнейшего загрязнения околоземного пространства.</a:t>
            </a:r>
          </a:p>
          <a:p>
            <a:endParaRPr lang="ru-RU" sz="2000" b="1" dirty="0">
              <a:latin typeface="Times New Roman" pitchFamily="18" charset="0"/>
              <a:cs typeface="Times New Roman" pitchFamily="18" charset="0"/>
            </a:endParaRPr>
          </a:p>
          <a:p>
            <a:endParaRPr lang="ru-RU"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118F4A-EFC6-4894-949D-7B6737663675}"/>
              </a:ext>
            </a:extLst>
          </p:cNvPr>
          <p:cNvSpPr>
            <a:spLocks noGrp="1"/>
          </p:cNvSpPr>
          <p:nvPr>
            <p:ph type="title"/>
          </p:nvPr>
        </p:nvSpPr>
        <p:spPr>
          <a:xfrm>
            <a:off x="628650" y="669926"/>
            <a:ext cx="7886700" cy="1325563"/>
          </a:xfrm>
        </p:spPr>
        <p:txBody>
          <a:bodyPr>
            <a:normAutofit/>
          </a:bodyPr>
          <a:lstStyle/>
          <a:p>
            <a:pPr algn="ctr"/>
            <a:r>
              <a:rPr lang="ru-RU" b="1" dirty="0" smtClean="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Предмет, объект и методы исследования</a:t>
            </a:r>
            <a:endParaRPr lang="ru-RU"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endParaRPr>
          </a:p>
        </p:txBody>
      </p:sp>
      <p:sp>
        <p:nvSpPr>
          <p:cNvPr id="3" name="Объект 2">
            <a:extLst>
              <a:ext uri="{FF2B5EF4-FFF2-40B4-BE49-F238E27FC236}">
                <a16:creationId xmlns:a16="http://schemas.microsoft.com/office/drawing/2014/main" xmlns="" id="{028AD52B-F0A6-4B65-946A-29DC3A46B6C0}"/>
              </a:ext>
            </a:extLst>
          </p:cNvPr>
          <p:cNvSpPr>
            <a:spLocks noGrp="1"/>
          </p:cNvSpPr>
          <p:nvPr>
            <p:ph idx="1"/>
          </p:nvPr>
        </p:nvSpPr>
        <p:spPr>
          <a:xfrm>
            <a:off x="591671" y="1658472"/>
            <a:ext cx="7292349" cy="4516220"/>
          </a:xfrm>
        </p:spPr>
        <p:txBody>
          <a:bodyPr>
            <a:normAutofit lnSpcReduction="10000"/>
          </a:bodyPr>
          <a:lstStyle/>
          <a:p>
            <a:pPr marL="0" indent="0">
              <a:buNone/>
            </a:pPr>
            <a:endParaRPr lang="ru-RU" b="1" dirty="0">
              <a:latin typeface="Times New Roman" panose="02020603050405020304" pitchFamily="18" charset="0"/>
              <a:cs typeface="Times New Roman" panose="02020603050405020304" pitchFamily="18" charset="0"/>
            </a:endParaRPr>
          </a:p>
          <a:p>
            <a:pPr marL="0" indent="0">
              <a:buNone/>
            </a:pPr>
            <a:r>
              <a:rPr lang="ru-RU" b="1" i="1" dirty="0">
                <a:latin typeface="Times New Roman" panose="02020603050405020304" pitchFamily="18" charset="0"/>
                <a:cs typeface="Times New Roman" panose="02020603050405020304" pitchFamily="18" charset="0"/>
              </a:rPr>
              <a:t>Предмет исследования:</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космический мусор.</a:t>
            </a:r>
          </a:p>
          <a:p>
            <a:pPr marL="0" indent="0">
              <a:buNone/>
            </a:pPr>
            <a:r>
              <a:rPr lang="ru-RU" b="1" i="1" dirty="0">
                <a:latin typeface="Times New Roman" panose="02020603050405020304" pitchFamily="18" charset="0"/>
                <a:cs typeface="Times New Roman" panose="02020603050405020304" pitchFamily="18" charset="0"/>
              </a:rPr>
              <a:t>Объект исследования: </a:t>
            </a:r>
            <a:r>
              <a:rPr lang="ru-RU" dirty="0">
                <a:latin typeface="Times New Roman" panose="02020603050405020304" pitchFamily="18" charset="0"/>
                <a:cs typeface="Times New Roman" panose="02020603050405020304" pitchFamily="18" charset="0"/>
              </a:rPr>
              <a:t>влияние космического мусора на загрязнение околоземного пространства в результате запусков космических аппаратов.</a:t>
            </a:r>
          </a:p>
          <a:p>
            <a:pPr marL="0" indent="0">
              <a:buNone/>
            </a:pPr>
            <a:r>
              <a:rPr lang="ru-RU" b="1" i="1" dirty="0">
                <a:latin typeface="Times New Roman" panose="02020603050405020304" pitchFamily="18" charset="0"/>
                <a:cs typeface="Times New Roman" panose="02020603050405020304" pitchFamily="18" charset="0"/>
              </a:rPr>
              <a:t>Методы: </a:t>
            </a:r>
          </a:p>
          <a:p>
            <a:pPr marL="0" indent="0">
              <a:buNone/>
            </a:pPr>
            <a:r>
              <a:rPr lang="ru-RU" dirty="0" smtClean="0">
                <a:latin typeface="Times New Roman" panose="02020603050405020304" pitchFamily="18" charset="0"/>
                <a:cs typeface="Times New Roman" panose="02020603050405020304" pitchFamily="18" charset="0"/>
              </a:rPr>
              <a:t>1.Сравнительный </a:t>
            </a:r>
            <a:r>
              <a:rPr lang="ru-RU" dirty="0">
                <a:latin typeface="Times New Roman" panose="02020603050405020304" pitchFamily="18" charset="0"/>
                <a:cs typeface="Times New Roman" panose="02020603050405020304" pitchFamily="18" charset="0"/>
              </a:rPr>
              <a:t>анализ</a:t>
            </a:r>
          </a:p>
          <a:p>
            <a:pPr marL="0" indent="0">
              <a:buNone/>
            </a:pPr>
            <a:r>
              <a:rPr lang="ru-RU" dirty="0" smtClean="0">
                <a:latin typeface="Times New Roman" panose="02020603050405020304" pitchFamily="18" charset="0"/>
                <a:cs typeface="Times New Roman" panose="02020603050405020304" pitchFamily="18" charset="0"/>
              </a:rPr>
              <a:t>2.Анализ </a:t>
            </a:r>
            <a:r>
              <a:rPr lang="ru-RU" dirty="0">
                <a:latin typeface="Times New Roman" panose="02020603050405020304" pitchFamily="18" charset="0"/>
                <a:cs typeface="Times New Roman" panose="02020603050405020304" pitchFamily="18" charset="0"/>
              </a:rPr>
              <a:t>литературы</a:t>
            </a:r>
          </a:p>
          <a:p>
            <a:pPr marL="0" indent="0">
              <a:buNone/>
            </a:pPr>
            <a:r>
              <a:rPr lang="ru-RU" dirty="0" smtClean="0">
                <a:latin typeface="Times New Roman" panose="02020603050405020304" pitchFamily="18" charset="0"/>
                <a:cs typeface="Times New Roman" panose="02020603050405020304" pitchFamily="18" charset="0"/>
              </a:rPr>
              <a:t>3.Синтез</a:t>
            </a:r>
            <a:endParaRPr lang="ru-RU" dirty="0">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73622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5247" y="-132203"/>
            <a:ext cx="7886700" cy="1325563"/>
          </a:xfrm>
        </p:spPr>
        <p:txBody>
          <a:bodyPr>
            <a:normAutofit/>
          </a:bodyPr>
          <a:lstStyle/>
          <a:p>
            <a:r>
              <a:rPr lang="ru-RU"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Экология космоса</a:t>
            </a:r>
          </a:p>
        </p:txBody>
      </p:sp>
      <p:sp>
        <p:nvSpPr>
          <p:cNvPr id="3" name="Содержимое 2"/>
          <p:cNvSpPr>
            <a:spLocks noGrp="1"/>
          </p:cNvSpPr>
          <p:nvPr>
            <p:ph idx="1"/>
          </p:nvPr>
        </p:nvSpPr>
        <p:spPr>
          <a:xfrm>
            <a:off x="628650" y="1112704"/>
            <a:ext cx="7886700" cy="1496025"/>
          </a:xfrm>
        </p:spPr>
        <p:txBody>
          <a:bodyPr>
            <a:normAutofit fontScale="47500" lnSpcReduction="20000"/>
          </a:bodyPr>
          <a:lstStyle/>
          <a:p>
            <a:pPr marL="0" indent="0">
              <a:lnSpc>
                <a:spcPct val="120000"/>
              </a:lnSpc>
              <a:buNone/>
            </a:pP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За </a:t>
            </a:r>
            <a:r>
              <a:rPr lang="ru-RU" sz="3600" dirty="0">
                <a:latin typeface="Times New Roman" pitchFamily="18" charset="0"/>
                <a:cs typeface="Times New Roman" pitchFamily="18" charset="0"/>
              </a:rPr>
              <a:t>более чем 50 лет космической эры на орбиты вокруг Земли было выведено свыше 12000 космических аппаратов, из них около 5 000 до сих пор продолжает находиться там. Еще большее количество мелких частей и фрагментов возникает в околоземном пространстве в результате неудачных запусков и случайного или преднамеренного разрушения космических аппаратов и ракетных ступеней. </a:t>
            </a: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398" y="2745310"/>
            <a:ext cx="6092512" cy="3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smtClean="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Важнейшее событие, повысившее </a:t>
            </a:r>
            <a:r>
              <a:rPr lang="ru-RU" sz="36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засорённость космоса:</a:t>
            </a:r>
          </a:p>
        </p:txBody>
      </p:sp>
      <p:sp>
        <p:nvSpPr>
          <p:cNvPr id="3" name="Текст 2"/>
          <p:cNvSpPr>
            <a:spLocks noGrp="1"/>
          </p:cNvSpPr>
          <p:nvPr>
            <p:ph type="body" idx="1"/>
          </p:nvPr>
        </p:nvSpPr>
        <p:spPr>
          <a:xfrm>
            <a:off x="629842" y="1672198"/>
            <a:ext cx="3868340" cy="823912"/>
          </a:xfrm>
        </p:spPr>
        <p:txBody>
          <a:bodyPr/>
          <a:lstStyle/>
          <a:p>
            <a:r>
              <a:rPr lang="ru-RU" i="1" dirty="0"/>
              <a:t>10 февраля 2009г.</a:t>
            </a:r>
          </a:p>
        </p:txBody>
      </p:sp>
      <p:sp>
        <p:nvSpPr>
          <p:cNvPr id="4" name="Объект 3"/>
          <p:cNvSpPr>
            <a:spLocks noGrp="1"/>
          </p:cNvSpPr>
          <p:nvPr>
            <p:ph sz="half" idx="2"/>
          </p:nvPr>
        </p:nvSpPr>
        <p:spPr>
          <a:xfrm>
            <a:off x="466165" y="2505074"/>
            <a:ext cx="4032017" cy="4173631"/>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Спутник </a:t>
            </a:r>
            <a:r>
              <a:rPr lang="ru-RU" sz="2000" dirty="0">
                <a:latin typeface="Times New Roman" panose="02020603050405020304" pitchFamily="18" charset="0"/>
                <a:cs typeface="Times New Roman" panose="02020603050405020304" pitchFamily="18" charset="0"/>
              </a:rPr>
              <a:t>связи «Космос-2251», </a:t>
            </a:r>
            <a:r>
              <a:rPr lang="ru-RU" sz="2000" dirty="0">
                <a:latin typeface="Times New Roman" panose="02020603050405020304" pitchFamily="18" charset="0"/>
                <a:cs typeface="Times New Roman" panose="02020603050405020304" pitchFamily="18" charset="0"/>
              </a:rPr>
              <a:t>запущенный в 1993 году и выведенный из эксплуатации, столкнулся с коммерческим спутником американской компании спутниковой связи </a:t>
            </a:r>
            <a:r>
              <a:rPr lang="ru-RU" sz="2000" dirty="0" err="1">
                <a:latin typeface="Times New Roman" panose="02020603050405020304" pitchFamily="18" charset="0"/>
                <a:cs typeface="Times New Roman" panose="02020603050405020304" pitchFamily="18" charset="0"/>
              </a:rPr>
              <a:t>Иридиум</a:t>
            </a:r>
            <a:r>
              <a:rPr lang="ru-RU" sz="2000" dirty="0">
                <a:latin typeface="Times New Roman" panose="02020603050405020304" pitchFamily="18" charset="0"/>
                <a:cs typeface="Times New Roman" panose="02020603050405020304" pitchFamily="18" charset="0"/>
              </a:rPr>
              <a:t>. В результате столкновения образовалось около 600 крупных обломков, большая часть которых останется на прежней орбите. </a:t>
            </a:r>
          </a:p>
        </p:txBody>
      </p:sp>
      <p:sp>
        <p:nvSpPr>
          <p:cNvPr id="5" name="Текст 4"/>
          <p:cNvSpPr>
            <a:spLocks noGrp="1"/>
          </p:cNvSpPr>
          <p:nvPr>
            <p:ph type="body" sz="quarter" idx="3"/>
          </p:nvPr>
        </p:nvSpPr>
        <p:spPr/>
        <p:txBody>
          <a:bodyPr/>
          <a:lstStyle/>
          <a:p>
            <a:endParaRPr lang="ru-RU"/>
          </a:p>
        </p:txBody>
      </p:sp>
      <p:pic>
        <p:nvPicPr>
          <p:cNvPr id="409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917104" y="2181674"/>
            <a:ext cx="3887788" cy="317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90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ln w="13462">
                  <a:solidFill>
                    <a:schemeClr val="bg1"/>
                  </a:solidFill>
                  <a:prstDash val="solid"/>
                </a:ln>
                <a:solidFill>
                  <a:srgbClr val="140836"/>
                </a:solidFill>
                <a:effectLst>
                  <a:outerShdw dist="38100" dir="2700000" algn="bl" rotWithShape="0">
                    <a:srgbClr val="D2609B"/>
                  </a:outerShdw>
                </a:effectLst>
                <a:latin typeface="Times New Roman" pitchFamily="18" charset="0"/>
                <a:cs typeface="Times New Roman" pitchFamily="18" charset="0"/>
              </a:rPr>
              <a:t>Важнейшее событие, повысившее засорённость космоса:</a:t>
            </a:r>
          </a:p>
        </p:txBody>
      </p:sp>
      <p:sp>
        <p:nvSpPr>
          <p:cNvPr id="3" name="Объект 2"/>
          <p:cNvSpPr>
            <a:spLocks noGrp="1"/>
          </p:cNvSpPr>
          <p:nvPr>
            <p:ph idx="1"/>
          </p:nvPr>
        </p:nvSpPr>
        <p:spPr>
          <a:xfrm>
            <a:off x="467285" y="1816661"/>
            <a:ext cx="3790950" cy="3355974"/>
          </a:xfrm>
        </p:spPr>
        <p:txBody>
          <a:bodyPr>
            <a:normAutofit fontScale="85000" lnSpcReduction="20000"/>
          </a:bodyPr>
          <a:lstStyle/>
          <a:p>
            <a:pPr marL="0" indent="0">
              <a:buNone/>
            </a:pPr>
            <a:r>
              <a:rPr lang="ru-RU" b="1" i="1" dirty="0">
                <a:latin typeface="Times New Roman" panose="02020603050405020304" pitchFamily="18" charset="0"/>
                <a:cs typeface="Times New Roman" panose="02020603050405020304" pitchFamily="18" charset="0"/>
              </a:rPr>
              <a:t>30</a:t>
            </a:r>
            <a:r>
              <a:rPr lang="ru-RU" b="1" i="1" dirty="0">
                <a:ln w="13462">
                  <a:solidFill>
                    <a:schemeClr val="bg1"/>
                  </a:solidFill>
                  <a:prstDash val="solid"/>
                </a:ln>
                <a:latin typeface="Times New Roman" pitchFamily="18" charset="0"/>
                <a:ea typeface="+mj-ea"/>
                <a:cs typeface="Times New Roman" pitchFamily="18" charset="0"/>
              </a:rPr>
              <a:t> </a:t>
            </a:r>
            <a:r>
              <a:rPr lang="ru-RU" b="1" i="1" dirty="0" smtClean="0">
                <a:latin typeface="Times New Roman" panose="02020603050405020304" pitchFamily="18" charset="0"/>
                <a:cs typeface="Times New Roman" panose="02020603050405020304" pitchFamily="18" charset="0"/>
              </a:rPr>
              <a:t>августа </a:t>
            </a:r>
            <a:r>
              <a:rPr lang="ru-RU" b="1" i="1" dirty="0">
                <a:latin typeface="Times New Roman" panose="02020603050405020304" pitchFamily="18" charset="0"/>
                <a:cs typeface="Times New Roman" panose="02020603050405020304" pitchFamily="18" charset="0"/>
              </a:rPr>
              <a:t>2018г</a:t>
            </a:r>
            <a:r>
              <a:rPr lang="ru-RU" b="1" i="1" dirty="0" smtClean="0">
                <a:latin typeface="Times New Roman" panose="02020603050405020304" pitchFamily="18" charset="0"/>
                <a:cs typeface="Times New Roman" panose="02020603050405020304" pitchFamily="18" charset="0"/>
              </a:rPr>
              <a:t>.</a:t>
            </a:r>
          </a:p>
          <a:p>
            <a:pPr marL="0" indent="0">
              <a:buNone/>
            </a:pPr>
            <a:r>
              <a:rPr lang="ru-RU" dirty="0" smtClean="0">
                <a:latin typeface="Times New Roman" panose="02020603050405020304" pitchFamily="18" charset="0"/>
                <a:cs typeface="Times New Roman" panose="02020603050405020304" pitchFamily="18" charset="0"/>
              </a:rPr>
              <a:t>Разрушился разгонный блок Центавр SSN #40209 ракеты Атлас-5 (NSSDC_ID 2014‐055B). В результате появился 491 новый объект космического мусора, количество мусора на </a:t>
            </a:r>
            <a:r>
              <a:rPr lang="ru-RU" dirty="0" err="1" smtClean="0">
                <a:latin typeface="Times New Roman" panose="02020603050405020304" pitchFamily="18" charset="0"/>
                <a:cs typeface="Times New Roman" panose="02020603050405020304" pitchFamily="18" charset="0"/>
              </a:rPr>
              <a:t>геопереходных</a:t>
            </a:r>
            <a:r>
              <a:rPr lang="ru-RU" dirty="0" smtClean="0">
                <a:latin typeface="Times New Roman" panose="02020603050405020304" pitchFamily="18" charset="0"/>
                <a:cs typeface="Times New Roman" panose="02020603050405020304" pitchFamily="18" charset="0"/>
              </a:rPr>
              <a:t> орбитах (5270-43240 км) выросло сразу на четверть.</a:t>
            </a:r>
            <a:endParaRPr lang="ru-RU"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2562" y="1778556"/>
            <a:ext cx="2894428" cy="326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745</TotalTime>
  <Words>1145</Words>
  <Application>Microsoft Office PowerPoint</Application>
  <PresentationFormat>Экран (4:3)</PresentationFormat>
  <Paragraphs>101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Космическая деятельность: обратная сторона</vt:lpstr>
      <vt:lpstr>Введение</vt:lpstr>
      <vt:lpstr>Какова обратная сторона космической деятельности?</vt:lpstr>
      <vt:lpstr>Актуальность темы</vt:lpstr>
      <vt:lpstr>Цель и задачи проекта</vt:lpstr>
      <vt:lpstr>Предмет, объект и методы исследования</vt:lpstr>
      <vt:lpstr>Экология космоса</vt:lpstr>
      <vt:lpstr>Важнейшее событие, повысившее засорённость космоса:</vt:lpstr>
      <vt:lpstr>Важнейшее событие, повысившее засорённость космоса:</vt:lpstr>
      <vt:lpstr>Что такое космический мусор и каковы причины его появления?</vt:lpstr>
      <vt:lpstr>Две основные причины появления космического мусора на орбитах. </vt:lpstr>
      <vt:lpstr>Вклад стран в загрязнение околоземного пространства</vt:lpstr>
      <vt:lpstr> Засорение космоса с 1961г. по 2013г.</vt:lpstr>
      <vt:lpstr>Презентация PowerPoint</vt:lpstr>
      <vt:lpstr>Классификация космического мусора</vt:lpstr>
      <vt:lpstr>Распределение космического мусора по высотам орбит</vt:lpstr>
      <vt:lpstr>Способы очистки околоземного пространства </vt:lpstr>
      <vt:lpstr>Существует еще несколько способов очистки:</vt:lpstr>
      <vt:lpstr>Презентация PowerPoint</vt:lpstr>
      <vt:lpstr>Сборщик Космического Мусора</vt:lpstr>
      <vt:lpstr>Преимущества и недостатки приведённых способов очистки космоса от мусора:</vt:lpstr>
      <vt:lpstr>Вывод</vt:lpstr>
      <vt:lpstr>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Larisa</cp:lastModifiedBy>
  <cp:revision>63</cp:revision>
  <dcterms:created xsi:type="dcterms:W3CDTF">2020-01-15T13:21:13Z</dcterms:created>
  <dcterms:modified xsi:type="dcterms:W3CDTF">2022-12-22T07:41:32Z</dcterms:modified>
</cp:coreProperties>
</file>