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6" r:id="rId4"/>
    <p:sldId id="257" r:id="rId5"/>
    <p:sldId id="261" r:id="rId6"/>
    <p:sldId id="262" r:id="rId7"/>
    <p:sldId id="263" r:id="rId8"/>
    <p:sldId id="258" r:id="rId9"/>
    <p:sldId id="265" r:id="rId10"/>
    <p:sldId id="264" r:id="rId11"/>
    <p:sldId id="259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5C"/>
    <a:srgbClr val="000036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12/28/2020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10" Type="http://schemas.openxmlformats.org/officeDocument/2006/relationships/image" Target="../media/image14.jpeg"/><Relationship Id="rId4" Type="http://schemas.openxmlformats.org/officeDocument/2006/relationships/image" Target="../media/image8.jpeg"/><Relationship Id="rId9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2000" y="3810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ru-RU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ookman Old Style" pitchFamily="18" charset="0"/>
              </a:rPr>
              <a:t>ЭЛЕКТРОЭНЕРГИЯ И ЕЕ ИСПОЛЬЗОВАНИЕ</a:t>
            </a:r>
            <a:endParaRPr lang="ru-RU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5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ookman Old Style" pitchFamily="18" charset="0"/>
            </a:endParaRPr>
          </a:p>
        </p:txBody>
      </p:sp>
      <p:pic>
        <p:nvPicPr>
          <p:cNvPr id="4" name="Рисунок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038601"/>
            <a:ext cx="4236803" cy="2819400"/>
          </a:xfrm>
          <a:prstGeom prst="rect">
            <a:avLst/>
          </a:prstGeom>
        </p:spPr>
      </p:pic>
      <p:pic>
        <p:nvPicPr>
          <p:cNvPr id="5" name="Рисунок 4" descr="свет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0" y="4057650"/>
            <a:ext cx="4191000" cy="2800350"/>
          </a:xfrm>
          <a:prstGeom prst="rect">
            <a:avLst/>
          </a:prstGeom>
        </p:spPr>
      </p:pic>
      <p:pic>
        <p:nvPicPr>
          <p:cNvPr id="6" name="Рисунок 5" descr="pc-lamer6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67000" y="2819400"/>
            <a:ext cx="3810000" cy="3429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Способы экономии электроэнергии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554162"/>
            <a:ext cx="8229600" cy="4846638"/>
          </a:xfrm>
        </p:spPr>
        <p:txBody>
          <a:bodyPr>
            <a:normAutofit fontScale="92500"/>
          </a:bodyPr>
          <a:lstStyle/>
          <a:p>
            <a:pPr>
              <a:buClrTx/>
              <a:buFont typeface="Wingdings" pitchFamily="2" charset="2"/>
              <a:buChar char="ü"/>
            </a:pPr>
            <a:r>
              <a:rPr lang="ru-RU" dirty="0" smtClean="0"/>
              <a:t>не включайте </a:t>
            </a:r>
            <a:r>
              <a:rPr lang="ru-RU" dirty="0"/>
              <a:t>осветительные и электронагревательные приборы без надобности;</a:t>
            </a:r>
          </a:p>
          <a:p>
            <a:pPr>
              <a:buClrTx/>
              <a:buFont typeface="Wingdings" pitchFamily="2" charset="2"/>
              <a:buChar char="ü"/>
            </a:pPr>
            <a:r>
              <a:rPr lang="ru-RU" dirty="0" smtClean="0"/>
              <a:t>используйте </a:t>
            </a:r>
            <a:r>
              <a:rPr lang="ru-RU" dirty="0"/>
              <a:t>экономичный режим работы бытовых электроприборов (стиральных машин, электроплит, пылесосов);</a:t>
            </a:r>
          </a:p>
          <a:p>
            <a:pPr>
              <a:buClrTx/>
              <a:buFont typeface="Wingdings" pitchFamily="2" charset="2"/>
              <a:buChar char="ü"/>
            </a:pPr>
            <a:r>
              <a:rPr lang="ru-RU" dirty="0" smtClean="0"/>
              <a:t>уходя </a:t>
            </a:r>
            <a:r>
              <a:rPr lang="ru-RU" dirty="0"/>
              <a:t>из квартиры, убедитесь, что все электроприборы выключены (это правило одновременно является и правилом противопожарной безопасности).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6084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8991600" cy="838200"/>
          </a:xfr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0000"/>
          </a:bodyPr>
          <a:lstStyle/>
          <a:p>
            <a:r>
              <a:rPr lang="ru-RU" sz="2700" smtClean="0">
                <a:latin typeface="Georgia" pitchFamily="18" charset="0"/>
              </a:rPr>
              <a:t>улица  </a:t>
            </a:r>
            <a:r>
              <a:rPr lang="ru-RU" sz="2700" dirty="0" err="1" smtClean="0">
                <a:latin typeface="Georgia" pitchFamily="18" charset="0"/>
              </a:rPr>
              <a:t>_______________Дом</a:t>
            </a:r>
            <a:r>
              <a:rPr lang="ru-RU" sz="2700" dirty="0" smtClean="0">
                <a:latin typeface="Georgia" pitchFamily="18" charset="0"/>
              </a:rPr>
              <a:t> ____ </a:t>
            </a:r>
            <a:r>
              <a:rPr lang="ru-RU" sz="2700" dirty="0" err="1" smtClean="0">
                <a:latin typeface="Georgia" pitchFamily="18" charset="0"/>
              </a:rPr>
              <a:t>Квартира_____</a:t>
            </a:r>
            <a:r>
              <a:rPr lang="ru-RU" sz="2700" dirty="0" smtClean="0">
                <a:latin typeface="Georgia" pitchFamily="18" charset="0"/>
              </a:rPr>
              <a:t/>
            </a:r>
            <a:br>
              <a:rPr lang="ru-RU" sz="2700" dirty="0" smtClean="0">
                <a:latin typeface="Georgia" pitchFamily="18" charset="0"/>
              </a:rPr>
            </a:br>
            <a:r>
              <a:rPr lang="ru-RU" sz="2700" dirty="0" smtClean="0">
                <a:latin typeface="Georgia" pitchFamily="18" charset="0"/>
              </a:rPr>
              <a:t>Ф.И.О.  Плательщика </a:t>
            </a:r>
            <a:r>
              <a:rPr lang="ru-RU" dirty="0" smtClean="0"/>
              <a:t>________________________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397000"/>
          <a:ext cx="9144000" cy="52916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2057400"/>
                <a:gridCol w="2057400"/>
                <a:gridCol w="1600200"/>
                <a:gridCol w="1828800"/>
              </a:tblGrid>
              <a:tr h="165100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Georgia" pitchFamily="18" charset="0"/>
                        </a:rPr>
                        <a:t>Дата записи</a:t>
                      </a:r>
                      <a:endParaRPr lang="ru-RU" sz="24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Georgia" pitchFamily="18" charset="0"/>
                        </a:rPr>
                        <a:t>Показания счетчика</a:t>
                      </a:r>
                      <a:endParaRPr lang="ru-RU" sz="24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Georgia" pitchFamily="18" charset="0"/>
                        </a:rPr>
                        <a:t>Расход </a:t>
                      </a:r>
                      <a:r>
                        <a:rPr lang="ru-RU" sz="2400" dirty="0" err="1" smtClean="0">
                          <a:latin typeface="Georgia" pitchFamily="18" charset="0"/>
                        </a:rPr>
                        <a:t>электро-энергии</a:t>
                      </a:r>
                      <a:r>
                        <a:rPr lang="ru-RU" sz="2400" dirty="0" smtClean="0">
                          <a:latin typeface="Georgia" pitchFamily="18" charset="0"/>
                        </a:rPr>
                        <a:t>, кВт</a:t>
                      </a:r>
                      <a:endParaRPr lang="ru-RU" sz="24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Georgia" pitchFamily="18" charset="0"/>
                        </a:rPr>
                        <a:t>Тариф, </a:t>
                      </a:r>
                      <a:r>
                        <a:rPr lang="ru-RU" sz="2400" dirty="0" err="1" smtClean="0">
                          <a:latin typeface="Georgia" pitchFamily="18" charset="0"/>
                        </a:rPr>
                        <a:t>руб</a:t>
                      </a:r>
                      <a:endParaRPr lang="ru-RU" sz="24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Georgia" pitchFamily="18" charset="0"/>
                        </a:rPr>
                        <a:t>Сумма, </a:t>
                      </a:r>
                      <a:r>
                        <a:rPr lang="ru-RU" sz="2400" dirty="0" err="1" smtClean="0">
                          <a:latin typeface="Georgia" pitchFamily="18" charset="0"/>
                        </a:rPr>
                        <a:t>руб</a:t>
                      </a:r>
                      <a:endParaRPr lang="ru-RU" sz="2400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182033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Georgia" pitchFamily="18" charset="0"/>
                        </a:rPr>
                        <a:t>Текущий месяц</a:t>
                      </a:r>
                    </a:p>
                    <a:p>
                      <a:pPr algn="ctr"/>
                      <a:endParaRPr lang="ru-RU" sz="2000" b="1" dirty="0" smtClean="0">
                        <a:latin typeface="Georgia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latin typeface="Georgia" pitchFamily="18" charset="0"/>
                        </a:rPr>
                        <a:t>_______</a:t>
                      </a:r>
                      <a:endParaRPr lang="ru-RU" sz="2000" b="1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0333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latin typeface="Georgia" pitchFamily="18" charset="0"/>
                        </a:rPr>
                        <a:t>Прошлый месяц</a:t>
                      </a:r>
                    </a:p>
                    <a:p>
                      <a:pPr algn="ctr"/>
                      <a:endParaRPr lang="ru-RU" sz="2000" b="1" dirty="0" smtClean="0">
                        <a:latin typeface="Georgia" pitchFamily="18" charset="0"/>
                      </a:endParaRPr>
                    </a:p>
                    <a:p>
                      <a:pPr algn="ctr"/>
                      <a:r>
                        <a:rPr lang="ru-RU" sz="2000" b="1" dirty="0" smtClean="0">
                          <a:latin typeface="Georgia" pitchFamily="18" charset="0"/>
                        </a:rPr>
                        <a:t>_______</a:t>
                      </a:r>
                      <a:endParaRPr lang="ru-RU" sz="2000" b="1" dirty="0">
                        <a:latin typeface="Georg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533400"/>
            <a:ext cx="8686800" cy="59436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1.	</a:t>
            </a:r>
            <a:r>
              <a:rPr lang="ru-RU" b="1" dirty="0" smtClean="0"/>
              <a:t>Скажите, какую роль играет в нашей жизни электрический ток?</a:t>
            </a:r>
          </a:p>
          <a:p>
            <a:pPr marL="0" indent="0">
              <a:buNone/>
            </a:pPr>
            <a:r>
              <a:rPr lang="ru-RU" b="1" dirty="0" smtClean="0"/>
              <a:t>2.	В каких отраслях народного хозяйства используется работа электрического тока?</a:t>
            </a:r>
          </a:p>
          <a:p>
            <a:pPr marL="0" indent="0">
              <a:buNone/>
            </a:pPr>
            <a:r>
              <a:rPr lang="ru-RU" b="1" dirty="0" smtClean="0"/>
              <a:t>3.	</a:t>
            </a:r>
            <a:r>
              <a:rPr lang="ru-RU" b="1" dirty="0" smtClean="0">
                <a:solidFill>
                  <a:srgbClr val="C00000"/>
                </a:solidFill>
                <a:hlinkClick r:id="rId2" action="ppaction://hlinksldjump"/>
              </a:rPr>
              <a:t>Какими бытовыми электроприборами вы пользуетесь у себя в квартире?</a:t>
            </a:r>
            <a:endParaRPr lang="ru-RU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b="1" dirty="0" smtClean="0"/>
              <a:t>4</a:t>
            </a:r>
            <a:r>
              <a:rPr lang="ru-RU" b="1" dirty="0"/>
              <a:t>.	Какими действиями обладает электрический ток?</a:t>
            </a:r>
          </a:p>
          <a:p>
            <a:pPr marL="0" indent="0">
              <a:buNone/>
            </a:pPr>
            <a:r>
              <a:rPr lang="ru-RU" b="1" dirty="0"/>
              <a:t>5.	</a:t>
            </a:r>
            <a:r>
              <a:rPr lang="ru-RU" b="1" dirty="0">
                <a:hlinkClick r:id="rId3" action="ppaction://hlinksldjump"/>
              </a:rPr>
              <a:t>В какие другие виды энергии может превращаться электрическая энергия?</a:t>
            </a: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602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686800" cy="83820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A50021"/>
                </a:solidFill>
              </a:rPr>
              <a:t>Группы электроприборов</a:t>
            </a:r>
            <a:endParaRPr lang="ru-RU" b="1" dirty="0">
              <a:solidFill>
                <a:srgbClr val="A5002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533400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 smtClean="0"/>
              <a:t>•   </a:t>
            </a:r>
            <a:r>
              <a:rPr lang="ru-RU" sz="3800" b="1" dirty="0" smtClean="0"/>
              <a:t>Для </a:t>
            </a:r>
            <a:r>
              <a:rPr lang="ru-RU" sz="3800" b="1" dirty="0"/>
              <a:t>приготовления пищи </a:t>
            </a:r>
            <a:r>
              <a:rPr lang="ru-RU" sz="3800" dirty="0"/>
              <a:t>(плиты, миксеры, овощерезки, соковыжималки, кофеварки, тостеры, блендеры и т.д</a:t>
            </a:r>
            <a:r>
              <a:rPr lang="ru-RU" sz="3800" dirty="0" smtClean="0"/>
              <a:t>.)</a:t>
            </a:r>
            <a:endParaRPr lang="ru-RU" sz="3800" dirty="0"/>
          </a:p>
          <a:p>
            <a:pPr marL="0" indent="0">
              <a:buNone/>
            </a:pPr>
            <a:r>
              <a:rPr lang="ru-RU" sz="3800" b="1" dirty="0" smtClean="0"/>
              <a:t>•   Нагрева </a:t>
            </a:r>
            <a:r>
              <a:rPr lang="ru-RU" sz="3800" b="1" dirty="0"/>
              <a:t>жидкости </a:t>
            </a:r>
            <a:r>
              <a:rPr lang="ru-RU" sz="3800" dirty="0"/>
              <a:t>(чайники, самовары, кипятильники, водонагреватели</a:t>
            </a:r>
            <a:r>
              <a:rPr lang="ru-RU" sz="3800" dirty="0" smtClean="0"/>
              <a:t>)</a:t>
            </a:r>
            <a:endParaRPr lang="ru-RU" sz="3800" dirty="0"/>
          </a:p>
          <a:p>
            <a:pPr marL="0" indent="0">
              <a:buNone/>
            </a:pPr>
            <a:r>
              <a:rPr lang="ru-RU" sz="3800" b="1" dirty="0" smtClean="0"/>
              <a:t>•   Дополнительного </a:t>
            </a:r>
            <a:r>
              <a:rPr lang="ru-RU" sz="3800" b="1" dirty="0"/>
              <a:t>обогрева и вентиляции помещений </a:t>
            </a:r>
            <a:r>
              <a:rPr lang="ru-RU" sz="3800" dirty="0"/>
              <a:t>(радиаторы, камины, конвекторы, вентиляторы, кондиционеры</a:t>
            </a:r>
            <a:r>
              <a:rPr lang="ru-RU" sz="3800" dirty="0" smtClean="0"/>
              <a:t>)</a:t>
            </a:r>
            <a:endParaRPr lang="ru-RU" sz="3800" dirty="0"/>
          </a:p>
          <a:p>
            <a:pPr marL="0" indent="0">
              <a:buNone/>
            </a:pPr>
            <a:r>
              <a:rPr lang="ru-RU" sz="3800" b="1" dirty="0" smtClean="0"/>
              <a:t>•   Личной </a:t>
            </a:r>
            <a:r>
              <a:rPr lang="ru-RU" sz="3800" b="1" dirty="0"/>
              <a:t>гигиены </a:t>
            </a:r>
            <a:r>
              <a:rPr lang="ru-RU" sz="3800" dirty="0"/>
              <a:t>(утюги, фены, грелки);</a:t>
            </a:r>
          </a:p>
          <a:p>
            <a:pPr marL="0" indent="0">
              <a:buNone/>
            </a:pPr>
            <a:r>
              <a:rPr lang="ru-RU" sz="3800" b="1" dirty="0" smtClean="0"/>
              <a:t>•   Проведения </a:t>
            </a:r>
            <a:r>
              <a:rPr lang="ru-RU" sz="3800" b="1" dirty="0"/>
              <a:t>досуга </a:t>
            </a:r>
            <a:r>
              <a:rPr lang="ru-RU" sz="3800" dirty="0"/>
              <a:t>(музыкальные центры, магнитофоны, телевизоры</a:t>
            </a:r>
            <a:r>
              <a:rPr lang="ru-RU" sz="3800" dirty="0" smtClean="0"/>
              <a:t>)</a:t>
            </a:r>
            <a:endParaRPr lang="ru-RU" sz="3800" dirty="0"/>
          </a:p>
          <a:p>
            <a:pPr marL="0" indent="0">
              <a:buNone/>
            </a:pPr>
            <a:r>
              <a:rPr lang="ru-RU" sz="3800" b="1" dirty="0" smtClean="0"/>
              <a:t>•   Бытовая </a:t>
            </a:r>
            <a:r>
              <a:rPr lang="ru-RU" sz="3800" b="1" dirty="0"/>
              <a:t>техника </a:t>
            </a:r>
            <a:r>
              <a:rPr lang="ru-RU" sz="3800" dirty="0"/>
              <a:t>(стиральные машины, холодильники, пылесосы</a:t>
            </a:r>
            <a:r>
              <a:rPr lang="ru-RU" sz="3800" dirty="0" smtClean="0"/>
              <a:t>)</a:t>
            </a:r>
            <a:endParaRPr lang="ru-RU" sz="3800" dirty="0"/>
          </a:p>
          <a:p>
            <a:pPr marL="0" indent="0">
              <a:buNone/>
            </a:pPr>
            <a:r>
              <a:rPr lang="ru-RU" sz="3800" b="1" dirty="0" smtClean="0"/>
              <a:t>•   Средства </a:t>
            </a:r>
            <a:r>
              <a:rPr lang="ru-RU" sz="3800" b="1" dirty="0"/>
              <a:t>связи </a:t>
            </a:r>
            <a:r>
              <a:rPr lang="ru-RU" sz="3800" dirty="0"/>
              <a:t>(телефоны, радиотелефоны);</a:t>
            </a:r>
          </a:p>
          <a:p>
            <a:pPr marL="0" indent="0">
              <a:buNone/>
            </a:pPr>
            <a:r>
              <a:rPr lang="ru-RU" sz="3800" b="1" dirty="0" smtClean="0"/>
              <a:t>•   </a:t>
            </a:r>
            <a:r>
              <a:rPr lang="ru-RU" sz="3800" b="1" dirty="0" smtClean="0">
                <a:hlinkClick r:id="rId2" action="ppaction://hlinksldjump"/>
              </a:rPr>
              <a:t>Электроинструменты </a:t>
            </a:r>
            <a:r>
              <a:rPr lang="ru-RU" sz="3800" dirty="0">
                <a:hlinkClick r:id="rId2" action="ppaction://hlinksldjump"/>
              </a:rPr>
              <a:t>(паяльники, </a:t>
            </a:r>
            <a:r>
              <a:rPr lang="ru-RU" sz="3800" dirty="0" err="1">
                <a:hlinkClick r:id="rId2" action="ppaction://hlinksldjump"/>
              </a:rPr>
              <a:t>выжигатели</a:t>
            </a:r>
            <a:r>
              <a:rPr lang="ru-RU" sz="3800" dirty="0">
                <a:hlinkClick r:id="rId2" action="ppaction://hlinksldjump"/>
              </a:rPr>
              <a:t>, </a:t>
            </a:r>
            <a:r>
              <a:rPr lang="ru-RU" sz="3800" dirty="0" err="1">
                <a:hlinkClick r:id="rId2" action="ppaction://hlinksldjump"/>
              </a:rPr>
              <a:t>глянцеватели</a:t>
            </a:r>
            <a:r>
              <a:rPr lang="ru-RU" sz="3800" dirty="0">
                <a:hlinkClick r:id="rId2" action="ppaction://hlinksldjump"/>
              </a:rPr>
              <a:t>, дрели и т.д</a:t>
            </a:r>
            <a:r>
              <a:rPr lang="ru-RU" sz="3800" dirty="0" smtClean="0">
                <a:hlinkClick r:id="rId2" action="ppaction://hlinksldjump"/>
              </a:rPr>
              <a:t>.)</a:t>
            </a:r>
            <a:endParaRPr lang="ru-RU" sz="3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2908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dirty="0" err="1" smtClean="0">
                <a:latin typeface="Georgia" pitchFamily="18" charset="0"/>
                <a:cs typeface="Arabic Typesetting" pitchFamily="66" charset="-78"/>
              </a:rPr>
              <a:t>эЛЕКТРОЭНЕРГИЯ</a:t>
            </a:r>
            <a:endParaRPr lang="ru-RU" sz="6000" b="1" dirty="0">
              <a:latin typeface="Georgia" pitchFamily="18" charset="0"/>
              <a:cs typeface="Arabic Typesetting" pitchFamily="66" charset="-78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362200" y="1341438"/>
            <a:ext cx="228600" cy="63976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7086600" y="1295400"/>
            <a:ext cx="228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4876800" y="1371600"/>
            <a:ext cx="22860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 descr="images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5181600"/>
            <a:ext cx="2313432" cy="1676400"/>
          </a:xfrm>
          <a:prstGeom prst="rect">
            <a:avLst/>
          </a:prstGeom>
        </p:spPr>
      </p:pic>
      <p:pic>
        <p:nvPicPr>
          <p:cNvPr id="12" name="Рисунок 11" descr="Utyug_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47681" y="5562237"/>
            <a:ext cx="1828800" cy="1231323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0" y="1752600"/>
            <a:ext cx="44196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200" b="1" dirty="0" smtClean="0">
                <a:solidFill>
                  <a:srgbClr val="00005C"/>
                </a:solidFill>
                <a:latin typeface="Georgia" pitchFamily="18" charset="0"/>
                <a:cs typeface="FrankRuehl" pitchFamily="34" charset="-79"/>
              </a:rPr>
              <a:t>механическая</a:t>
            </a:r>
            <a:endParaRPr lang="ru-RU" sz="4200" b="1" dirty="0">
              <a:solidFill>
                <a:srgbClr val="00005C"/>
              </a:solidFill>
              <a:latin typeface="Georgia" pitchFamily="18" charset="0"/>
              <a:cs typeface="FrankRuehl" pitchFamily="34" charset="-79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62600" y="1752600"/>
            <a:ext cx="33528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200" b="1" dirty="0" smtClean="0">
                <a:solidFill>
                  <a:srgbClr val="00005C"/>
                </a:solidFill>
                <a:latin typeface="Georgia" pitchFamily="18" charset="0"/>
                <a:cs typeface="FrankRuehl" pitchFamily="34" charset="-79"/>
              </a:rPr>
              <a:t>тепловая</a:t>
            </a:r>
            <a:endParaRPr lang="ru-RU" sz="4200" b="1" dirty="0">
              <a:solidFill>
                <a:srgbClr val="00005C"/>
              </a:solidFill>
              <a:latin typeface="Georgia" pitchFamily="18" charset="0"/>
              <a:cs typeface="FrankRuehl" pitchFamily="34" charset="-79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76600" y="2286000"/>
            <a:ext cx="3505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200" b="1" dirty="0" smtClean="0">
                <a:solidFill>
                  <a:srgbClr val="00005C"/>
                </a:solidFill>
                <a:latin typeface="Georgia" pitchFamily="18" charset="0"/>
                <a:cs typeface="FrankRuehl" pitchFamily="34" charset="-79"/>
              </a:rPr>
              <a:t>световая</a:t>
            </a:r>
            <a:endParaRPr lang="ru-RU" sz="4200" b="1" dirty="0">
              <a:solidFill>
                <a:srgbClr val="00005C"/>
              </a:solidFill>
              <a:latin typeface="Georgia" pitchFamily="18" charset="0"/>
              <a:cs typeface="FrankRuehl" pitchFamily="34" charset="-79"/>
            </a:endParaRPr>
          </a:p>
        </p:txBody>
      </p:sp>
      <p:pic>
        <p:nvPicPr>
          <p:cNvPr id="19" name="Рисунок 18" descr="tramva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039258"/>
            <a:ext cx="2590800" cy="1818742"/>
          </a:xfrm>
          <a:prstGeom prst="rect">
            <a:avLst/>
          </a:prstGeom>
        </p:spPr>
      </p:pic>
      <p:pic>
        <p:nvPicPr>
          <p:cNvPr id="20" name="Рисунок 19" descr="1360938965_svetovaya-reklama-cena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86200" y="3048000"/>
            <a:ext cx="1876425" cy="1876425"/>
          </a:xfrm>
          <a:prstGeom prst="rect">
            <a:avLst/>
          </a:prstGeom>
        </p:spPr>
      </p:pic>
      <p:pic>
        <p:nvPicPr>
          <p:cNvPr id="14" name="Рисунок 13" descr="pl-1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77000" y="2438400"/>
            <a:ext cx="1828800" cy="1991252"/>
          </a:xfrm>
          <a:prstGeom prst="rect">
            <a:avLst/>
          </a:prstGeom>
        </p:spPr>
      </p:pic>
      <p:pic>
        <p:nvPicPr>
          <p:cNvPr id="13" name="Рисунок 12" descr="images (2).jp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43800" y="4114800"/>
            <a:ext cx="1600200" cy="1600200"/>
          </a:xfrm>
          <a:prstGeom prst="rect">
            <a:avLst/>
          </a:prstGeom>
        </p:spPr>
      </p:pic>
      <p:pic>
        <p:nvPicPr>
          <p:cNvPr id="10" name="Рисунок 9" descr="Floor_lamp_(5906)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486400" y="4495800"/>
            <a:ext cx="1143000" cy="2362200"/>
          </a:xfrm>
          <a:prstGeom prst="rect">
            <a:avLst/>
          </a:prstGeom>
        </p:spPr>
      </p:pic>
      <p:pic>
        <p:nvPicPr>
          <p:cNvPr id="21" name="Рисунок 20" descr="images (1).jpg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76400" y="2438400"/>
            <a:ext cx="2034425" cy="1981200"/>
          </a:xfrm>
          <a:prstGeom prst="rect">
            <a:avLst/>
          </a:prstGeom>
        </p:spPr>
      </p:pic>
      <p:pic>
        <p:nvPicPr>
          <p:cNvPr id="9" name="Рисунок 8" descr="pic_2_31719.jp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0" y="2971800"/>
            <a:ext cx="1828800" cy="20574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181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b="1" dirty="0" smtClean="0"/>
              <a:t>6.   </a:t>
            </a:r>
            <a:r>
              <a:rPr lang="ru-RU" b="1" dirty="0"/>
              <a:t>Зависит </a:t>
            </a:r>
            <a:r>
              <a:rPr lang="ru-RU" b="1" dirty="0"/>
              <a:t>ли расход электроэнергии от времени года?</a:t>
            </a:r>
            <a:endParaRPr lang="ru-RU" b="1" dirty="0"/>
          </a:p>
          <a:p>
            <a:pPr marL="0" indent="0">
              <a:buNone/>
            </a:pPr>
            <a:r>
              <a:rPr lang="ru-RU" b="1" dirty="0" smtClean="0"/>
              <a:t>7</a:t>
            </a:r>
            <a:r>
              <a:rPr lang="ru-RU" b="1" dirty="0" smtClean="0"/>
              <a:t>.</a:t>
            </a:r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b="1" dirty="0" smtClean="0"/>
              <a:t>Как </a:t>
            </a:r>
            <a:r>
              <a:rPr lang="ru-RU" b="1" dirty="0"/>
              <a:t>происходит учет электроэнергии в быту?</a:t>
            </a:r>
          </a:p>
          <a:p>
            <a:pPr marL="0" indent="0">
              <a:buNone/>
            </a:pPr>
            <a:r>
              <a:rPr lang="ru-RU" b="1" dirty="0" smtClean="0"/>
              <a:t>8</a:t>
            </a:r>
            <a:r>
              <a:rPr lang="ru-RU" b="1" dirty="0" smtClean="0"/>
              <a:t>.</a:t>
            </a:r>
            <a:r>
              <a:rPr lang="ru-RU" b="1" dirty="0"/>
              <a:t> </a:t>
            </a:r>
            <a:r>
              <a:rPr lang="ru-RU" b="1" dirty="0" smtClean="0"/>
              <a:t>  </a:t>
            </a:r>
            <a:r>
              <a:rPr lang="ru-RU" b="1" dirty="0" smtClean="0"/>
              <a:t>По </a:t>
            </a:r>
            <a:r>
              <a:rPr lang="ru-RU" b="1" dirty="0"/>
              <a:t>какой формуле можно рассчитать работу тока?</a:t>
            </a:r>
          </a:p>
          <a:p>
            <a:pPr marL="0" indent="0">
              <a:buNone/>
            </a:pPr>
            <a:r>
              <a:rPr lang="ru-RU" b="1" dirty="0" smtClean="0"/>
              <a:t>9</a:t>
            </a:r>
            <a:r>
              <a:rPr lang="ru-RU" b="1" dirty="0" smtClean="0"/>
              <a:t>.</a:t>
            </a:r>
            <a:r>
              <a:rPr lang="ru-RU" b="1" dirty="0"/>
              <a:t> </a:t>
            </a:r>
            <a:r>
              <a:rPr lang="ru-RU" b="1" dirty="0" smtClean="0"/>
              <a:t>  </a:t>
            </a:r>
            <a:r>
              <a:rPr lang="ru-RU" b="1" dirty="0" smtClean="0"/>
              <a:t>В </a:t>
            </a:r>
            <a:r>
              <a:rPr lang="ru-RU" b="1" dirty="0"/>
              <a:t>каких единицах измеряется работа тока?</a:t>
            </a:r>
          </a:p>
          <a:p>
            <a:pPr marL="0" indent="0">
              <a:buNone/>
            </a:pPr>
            <a:r>
              <a:rPr lang="ru-RU" b="1" dirty="0" smtClean="0"/>
              <a:t>10</a:t>
            </a:r>
            <a:r>
              <a:rPr lang="ru-RU" b="1" dirty="0" smtClean="0"/>
              <a:t>.</a:t>
            </a:r>
            <a:r>
              <a:rPr lang="ru-RU" b="1" dirty="0"/>
              <a:t> </a:t>
            </a:r>
            <a:r>
              <a:rPr lang="ru-RU" b="1" dirty="0" smtClean="0"/>
              <a:t>  </a:t>
            </a:r>
            <a:r>
              <a:rPr lang="ru-RU" b="1" dirty="0" smtClean="0"/>
              <a:t>Какие </a:t>
            </a:r>
            <a:r>
              <a:rPr lang="ru-RU" b="1" dirty="0"/>
              <a:t>еще физические величины измеряются в таких же единицах?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575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86800" cy="838200"/>
          </a:xfrm>
        </p:spPr>
        <p:txBody>
          <a:bodyPr/>
          <a:lstStyle/>
          <a:p>
            <a:pPr algn="ctr"/>
            <a:r>
              <a:rPr lang="ru-RU" b="1" dirty="0"/>
              <a:t>ПРАКТИЧЕСКАЯ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Цель - </a:t>
            </a:r>
            <a:r>
              <a:rPr lang="ru-RU" dirty="0"/>
              <a:t>изучить паспорт электрического прибора, научиться пользоваться техническим паспортом электроприбора; вычислять затраченную им электроэнергию; определять мощность бытовых электроприборов; определять работу, совершаемую током этих бытовых электроприборов.</a:t>
            </a:r>
          </a:p>
        </p:txBody>
      </p:sp>
    </p:spTree>
    <p:extLst>
      <p:ext uri="{BB962C8B-B14F-4D97-AF65-F5344CB8AC3E}">
        <p14:creationId xmlns:p14="http://schemas.microsoft.com/office/powerpoint/2010/main" val="127160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838200"/>
          </a:xfrm>
        </p:spPr>
        <p:txBody>
          <a:bodyPr/>
          <a:lstStyle/>
          <a:p>
            <a:pPr algn="ctr"/>
            <a:r>
              <a:rPr lang="ru-RU" b="1" dirty="0"/>
              <a:t>Задание</a:t>
            </a:r>
            <a:r>
              <a:rPr lang="ru-RU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3400" y="1295400"/>
            <a:ext cx="8305800" cy="53340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1.	</a:t>
            </a:r>
            <a:r>
              <a:rPr lang="ru-RU" b="1" dirty="0"/>
              <a:t>Изучите паспорт электрического прибора.</a:t>
            </a:r>
          </a:p>
          <a:p>
            <a:pPr marL="0" indent="0">
              <a:buNone/>
            </a:pPr>
            <a:r>
              <a:rPr lang="ru-RU" b="1" dirty="0"/>
              <a:t>2.	 Выпишите паспортные данные предложенных вам электрических приборов, обратите внимание на их мощность.</a:t>
            </a:r>
          </a:p>
          <a:p>
            <a:pPr marL="0" indent="0">
              <a:buNone/>
            </a:pPr>
            <a:r>
              <a:rPr lang="ru-RU" b="1" dirty="0"/>
              <a:t>3.	Определите работу, совершенную током в этих приборах за 10 </a:t>
            </a:r>
            <a:r>
              <a:rPr lang="ru-RU" b="1" dirty="0" smtClean="0"/>
              <a:t>мин, </a:t>
            </a:r>
            <a:r>
              <a:rPr lang="ru-RU" b="1" dirty="0"/>
              <a:t>20 </a:t>
            </a:r>
            <a:r>
              <a:rPr lang="ru-RU" b="1" dirty="0" smtClean="0"/>
              <a:t>мин, </a:t>
            </a:r>
            <a:r>
              <a:rPr lang="ru-RU" b="1" dirty="0"/>
              <a:t>1 ч, за любой промежуток времени.</a:t>
            </a:r>
          </a:p>
          <a:p>
            <a:pPr marL="0" indent="0">
              <a:buNone/>
            </a:pPr>
            <a:r>
              <a:rPr lang="ru-RU" b="1" dirty="0"/>
              <a:t>4.	Полученные данные занесите в таблицу.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2491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-3"/>
          <a:ext cx="9144000" cy="6858002"/>
        </p:xfrm>
        <a:graphic>
          <a:graphicData uri="http://schemas.openxmlformats.org/drawingml/2006/table">
            <a:tbl>
              <a:tblPr/>
              <a:tblGrid>
                <a:gridCol w="2463043"/>
                <a:gridCol w="1364791"/>
                <a:gridCol w="1227631"/>
                <a:gridCol w="1502924"/>
                <a:gridCol w="951364"/>
                <a:gridCol w="1634247"/>
              </a:tblGrid>
              <a:tr h="24234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9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086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086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086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0863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ru-RU" sz="1100">
                        <a:latin typeface="Calibri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675" marR="66675" marT="66675" marB="6667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-2"/>
          <a:ext cx="9143999" cy="68580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9636"/>
                <a:gridCol w="1717964"/>
                <a:gridCol w="1600200"/>
                <a:gridCol w="1371600"/>
                <a:gridCol w="1143000"/>
                <a:gridCol w="1371599"/>
              </a:tblGrid>
              <a:tr h="187938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dirty="0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Название </a:t>
                      </a:r>
                      <a:r>
                        <a:rPr lang="ru-RU" sz="1900" b="1" i="1" dirty="0" err="1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электро-прибора</a:t>
                      </a:r>
                      <a:endParaRPr lang="ru-RU" sz="1900" dirty="0" smtClean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ru-RU" sz="19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dirty="0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Мощность прибора,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dirty="0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кВт</a:t>
                      </a:r>
                      <a:endParaRPr lang="ru-RU" sz="1900" dirty="0" smtClean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ru-RU" sz="19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dirty="0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Время действия, ч</a:t>
                      </a:r>
                      <a:endParaRPr lang="ru-RU" sz="1900" dirty="0" smtClean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ru-RU" sz="19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dirty="0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Работа, совершенная током, кВт·ч</a:t>
                      </a:r>
                      <a:endParaRPr lang="ru-RU" sz="1900" dirty="0" smtClean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ru-RU" sz="19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dirty="0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Тариф, </a:t>
                      </a:r>
                      <a:r>
                        <a:rPr lang="ru-RU" sz="1900" b="1" i="1" dirty="0" err="1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руб</a:t>
                      </a:r>
                      <a:endParaRPr lang="ru-RU" sz="1900" dirty="0" smtClean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ru-RU" sz="19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dirty="0" err="1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Стои-мость</a:t>
                      </a:r>
                      <a:r>
                        <a:rPr lang="ru-RU" sz="1900" b="1" i="1" dirty="0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,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900" b="1" i="1" dirty="0" err="1" smtClean="0">
                          <a:latin typeface="Georgia" pitchFamily="18" charset="0"/>
                          <a:ea typeface="Times New Roman"/>
                          <a:cs typeface="Times New Roman"/>
                        </a:rPr>
                        <a:t>руб</a:t>
                      </a:r>
                      <a:endParaRPr lang="ru-RU" sz="1900" dirty="0" smtClean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ru-RU" sz="1900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12931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848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84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284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A50021"/>
                </a:solidFill>
              </a:rPr>
              <a:t>Способы экономии электроэнергии</a:t>
            </a:r>
            <a:endParaRPr lang="ru-RU" b="1" dirty="0">
              <a:solidFill>
                <a:srgbClr val="A5002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524000"/>
            <a:ext cx="8686800" cy="492283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•	</a:t>
            </a:r>
            <a:r>
              <a:rPr lang="ru-RU" b="1" dirty="0"/>
              <a:t>не включать осветительные и электронагревательные приборы без надобности;</a:t>
            </a:r>
          </a:p>
          <a:p>
            <a:pPr marL="0" indent="0">
              <a:buNone/>
            </a:pPr>
            <a:r>
              <a:rPr lang="ru-RU" b="1" dirty="0"/>
              <a:t>•	используйте экономичный режим работы бытовых электроприборов (стиральных машин, электроплит, пылесосов);</a:t>
            </a:r>
          </a:p>
          <a:p>
            <a:pPr marL="0" indent="0">
              <a:buNone/>
            </a:pPr>
            <a:r>
              <a:rPr lang="ru-RU" b="1" dirty="0"/>
              <a:t>•	уходя из квартиры, убедитесь, что все электроприборы выключены (это правило одновременно является и правилом противопожарной безопасности).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6967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254</TotalTime>
  <Words>300</Words>
  <Application>Microsoft Office PowerPoint</Application>
  <PresentationFormat>Экран (4:3)</PresentationFormat>
  <Paragraphs>63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Трек</vt:lpstr>
      <vt:lpstr>ЭЛЕКТРОЭНЕРГИЯ И ЕЕ ИСПОЛЬЗОВАНИЕ</vt:lpstr>
      <vt:lpstr>Презентация PowerPoint</vt:lpstr>
      <vt:lpstr>Группы электроприборов</vt:lpstr>
      <vt:lpstr>эЛЕКТРОЭНЕРГИЯ</vt:lpstr>
      <vt:lpstr>Презентация PowerPoint</vt:lpstr>
      <vt:lpstr>ПРАКТИЧЕСКАЯ РАБОТА</vt:lpstr>
      <vt:lpstr>Задание </vt:lpstr>
      <vt:lpstr>Презентация PowerPoint</vt:lpstr>
      <vt:lpstr>Способы экономии электроэнергии</vt:lpstr>
      <vt:lpstr>Способы экономии электроэнергии</vt:lpstr>
      <vt:lpstr>улица  _______________Дом ____ Квартира_____ Ф.И.О.  Плательщика ________________________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ЭЛЕКТРОЭНЕРГИЯ И ЕЕ ИСПОЛЬЗОВАНИЕ</dc:title>
  <dc:creator>Samsung</dc:creator>
  <cp:lastModifiedBy>Larisa</cp:lastModifiedBy>
  <cp:revision>19</cp:revision>
  <dcterms:created xsi:type="dcterms:W3CDTF">2013-04-23T10:55:07Z</dcterms:created>
  <dcterms:modified xsi:type="dcterms:W3CDTF">2020-12-28T17:13:45Z</dcterms:modified>
</cp:coreProperties>
</file>